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e Barbara dr." initials="SBd" lastIdx="1" clrIdx="0">
    <p:extLst>
      <p:ext uri="{19B8F6BF-5375-455C-9EA6-DF929625EA0E}">
        <p15:presenceInfo xmlns:p15="http://schemas.microsoft.com/office/powerpoint/2012/main" userId="S::sebeb@richter.hu::e476abe5-ca0f-4085-9a0d-5d325dde16fe" providerId="AD"/>
      </p:ext>
    </p:extLst>
  </p:cmAuthor>
  <p:cmAuthor id="2" name="Barabássy Ágota dr." initials="BÁd" lastIdx="3" clrIdx="1">
    <p:extLst>
      <p:ext uri="{19B8F6BF-5375-455C-9EA6-DF929625EA0E}">
        <p15:presenceInfo xmlns:p15="http://schemas.microsoft.com/office/powerpoint/2012/main" userId="S::barabassya@richter.hu::1b64f012-1860-4f54-a16c-b06041b85a6e" providerId="AD"/>
      </p:ext>
    </p:extLst>
  </p:cmAuthor>
  <p:cmAuthor id="3" name="Laszlovszky István dr." initials="LId" lastIdx="13" clrIdx="2">
    <p:extLst>
      <p:ext uri="{19B8F6BF-5375-455C-9EA6-DF929625EA0E}">
        <p15:presenceInfo xmlns:p15="http://schemas.microsoft.com/office/powerpoint/2012/main" userId="S::Laszlovszky@richter.hu::026795f3-c754-45dc-8078-2d7f077da7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5B"/>
    <a:srgbClr val="00737D"/>
    <a:srgbClr val="00605B"/>
    <a:srgbClr val="71627E"/>
    <a:srgbClr val="005960"/>
    <a:srgbClr val="00AFAA"/>
    <a:srgbClr val="44B0A8"/>
    <a:srgbClr val="00A19A"/>
    <a:srgbClr val="C8E9E8"/>
    <a:srgbClr val="566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92" autoAdjust="0"/>
  </p:normalViewPr>
  <p:slideViewPr>
    <p:cSldViewPr snapToGrid="0">
      <p:cViewPr varScale="1">
        <p:scale>
          <a:sx n="77" d="100"/>
          <a:sy n="77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szlovszky\Documents\Munka\Word\%23OTFO\%23RGH-188%20(cariprazine)\%231_RGH-188-005%20PNS\TLR\PANSS%20figure_B&#193;mod_LImod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44649696641019"/>
          <c:y val="5.8055217094118698E-2"/>
          <c:w val="0.85686851714679679"/>
          <c:h val="0.88156753158232115"/>
        </c:manualLayout>
      </c:layout>
      <c:scatterChart>
        <c:scatterStyle val="lineMarker"/>
        <c:varyColors val="0"/>
        <c:ser>
          <c:idx val="0"/>
          <c:order val="0"/>
          <c:tx>
            <c:strRef>
              <c:f>[2]Munka2!$B$1</c:f>
              <c:strCache>
                <c:ptCount val="1"/>
                <c:pt idx="0">
                  <c:v>Cariprazine</c:v>
                </c:pt>
              </c:strCache>
            </c:strRef>
          </c:tx>
          <c:spPr>
            <a:ln w="38100">
              <a:solidFill>
                <a:srgbClr val="00737D"/>
              </a:solidFill>
            </a:ln>
          </c:spPr>
          <c:marker>
            <c:symbol val="circle"/>
            <c:size val="7"/>
            <c:spPr>
              <a:solidFill>
                <a:srgbClr val="00737D"/>
              </a:solidFill>
              <a:ln w="12700">
                <a:solidFill>
                  <a:srgbClr val="00737D"/>
                </a:solidFill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AC6-4698-B358-5C733D6A4C5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AC6-4698-B358-5C733D6A4C5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AC6-4698-B358-5C733D6A4C5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AC6-4698-B358-5C733D6A4C5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AC6-4698-B358-5C733D6A4C5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AC6-4698-B358-5C733D6A4C5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AC6-4698-B358-5C733D6A4C5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AC6-4698-B358-5C733D6A4C5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AC6-4698-B358-5C733D6A4C5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C6-4698-B358-5C733D6A4C52}"/>
                </c:ext>
              </c:extLst>
            </c:dLbl>
            <c:dLbl>
              <c:idx val="10"/>
              <c:layout>
                <c:manualLayout>
                  <c:x val="3.7890632272774361E-3"/>
                  <c:y val="1.57260740784767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125890276749763E-2"/>
                      <c:h val="0.120566567934988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AC6-4698-B358-5C733D6A4C5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[2]Munka2!$A$2:$A$12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10</c:v>
                </c:pt>
                <c:pt idx="7">
                  <c:v>14</c:v>
                </c:pt>
                <c:pt idx="8">
                  <c:v>18</c:v>
                </c:pt>
                <c:pt idx="9">
                  <c:v>22</c:v>
                </c:pt>
                <c:pt idx="10">
                  <c:v>26</c:v>
                </c:pt>
              </c:numCache>
            </c:numRef>
          </c:xVal>
          <c:yVal>
            <c:numRef>
              <c:f>[2]Munka2!$B$2:$B$12</c:f>
              <c:numCache>
                <c:formatCode>General</c:formatCode>
                <c:ptCount val="11"/>
                <c:pt idx="0">
                  <c:v>0</c:v>
                </c:pt>
                <c:pt idx="1">
                  <c:v>-1.0900000000000001</c:v>
                </c:pt>
                <c:pt idx="2">
                  <c:v>-2.4099999999999997</c:v>
                </c:pt>
                <c:pt idx="3">
                  <c:v>-3.67</c:v>
                </c:pt>
                <c:pt idx="4">
                  <c:v>-4.6599999999999975</c:v>
                </c:pt>
                <c:pt idx="5">
                  <c:v>-5.38</c:v>
                </c:pt>
                <c:pt idx="6">
                  <c:v>-6.49</c:v>
                </c:pt>
                <c:pt idx="7">
                  <c:v>-7.51</c:v>
                </c:pt>
                <c:pt idx="8">
                  <c:v>-8.17</c:v>
                </c:pt>
                <c:pt idx="9">
                  <c:v>-8.59</c:v>
                </c:pt>
                <c:pt idx="10">
                  <c:v>-8.91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AC6-4698-B358-5C733D6A4C52}"/>
            </c:ext>
          </c:extLst>
        </c:ser>
        <c:ser>
          <c:idx val="1"/>
          <c:order val="1"/>
          <c:tx>
            <c:strRef>
              <c:f>[2]Munka2!$C$1</c:f>
              <c:strCache>
                <c:ptCount val="1"/>
                <c:pt idx="0">
                  <c:v>Risperidone</c:v>
                </c:pt>
              </c:strCache>
            </c:strRef>
          </c:tx>
          <c:spPr>
            <a:ln w="38100">
              <a:solidFill>
                <a:srgbClr val="71627E"/>
              </a:solidFill>
            </a:ln>
          </c:spPr>
          <c:marker>
            <c:symbol val="square"/>
            <c:size val="7"/>
            <c:spPr>
              <a:solidFill>
                <a:srgbClr val="71627E"/>
              </a:solidFill>
              <a:ln>
                <a:solidFill>
                  <a:srgbClr val="71627E"/>
                </a:solidFill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AC6-4698-B358-5C733D6A4C5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C6-4698-B358-5C733D6A4C5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AC6-4698-B358-5C733D6A4C5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AC6-4698-B358-5C733D6A4C5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AC6-4698-B358-5C733D6A4C5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AC6-4698-B358-5C733D6A4C5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AC6-4698-B358-5C733D6A4C5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AC6-4698-B358-5C733D6A4C5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C6-4698-B358-5C733D6A4C5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C6-4698-B358-5C733D6A4C52}"/>
                </c:ext>
              </c:extLst>
            </c:dLbl>
            <c:dLbl>
              <c:idx val="10"/>
              <c:layout>
                <c:manualLayout>
                  <c:x val="7.9722934199895953E-3"/>
                  <c:y val="-5.242024692825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AC6-4698-B358-5C733D6A4C5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[2]Munka2!$A$2:$A$12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10</c:v>
                </c:pt>
                <c:pt idx="7">
                  <c:v>14</c:v>
                </c:pt>
                <c:pt idx="8">
                  <c:v>18</c:v>
                </c:pt>
                <c:pt idx="9">
                  <c:v>22</c:v>
                </c:pt>
                <c:pt idx="10">
                  <c:v>26</c:v>
                </c:pt>
              </c:numCache>
            </c:numRef>
          </c:xVal>
          <c:yVal>
            <c:numRef>
              <c:f>[2]Munka2!$C$2:$C$12</c:f>
              <c:numCache>
                <c:formatCode>General</c:formatCode>
                <c:ptCount val="11"/>
                <c:pt idx="0">
                  <c:v>0</c:v>
                </c:pt>
                <c:pt idx="1">
                  <c:v>-0.91</c:v>
                </c:pt>
                <c:pt idx="2">
                  <c:v>-2.19</c:v>
                </c:pt>
                <c:pt idx="3">
                  <c:v>-3.34</c:v>
                </c:pt>
                <c:pt idx="4">
                  <c:v>-4.1099999999999985</c:v>
                </c:pt>
                <c:pt idx="5">
                  <c:v>-4.99</c:v>
                </c:pt>
                <c:pt idx="6">
                  <c:v>-5.89</c:v>
                </c:pt>
                <c:pt idx="7">
                  <c:v>-6.38</c:v>
                </c:pt>
                <c:pt idx="8">
                  <c:v>-6.75</c:v>
                </c:pt>
                <c:pt idx="9">
                  <c:v>-7.1499999999999995</c:v>
                </c:pt>
                <c:pt idx="10">
                  <c:v>-7.44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AC6-4698-B358-5C733D6A4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352664"/>
        <c:axId val="209349920"/>
      </c:scatterChart>
      <c:valAx>
        <c:axId val="209352664"/>
        <c:scaling>
          <c:orientation val="minMax"/>
          <c:max val="30"/>
          <c:min val="0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19050" cap="sq">
            <a:solidFill>
              <a:schemeClr val="bg1">
                <a:lumMod val="75000"/>
                <a:alpha val="95000"/>
              </a:schemeClr>
            </a:solidFill>
            <a:miter lim="800000"/>
          </a:ln>
        </c:spPr>
        <c:crossAx val="209349920"/>
        <c:crossesAt val="-10"/>
        <c:crossBetween val="midCat"/>
        <c:majorUnit val="10"/>
        <c:minorUnit val="1"/>
      </c:valAx>
      <c:valAx>
        <c:axId val="209349920"/>
        <c:scaling>
          <c:orientation val="minMax"/>
          <c:max val="0"/>
          <c:min val="-1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900" b="1" i="0" u="none" strike="noStrike" kern="1200" baseline="0">
                    <a:solidFill>
                      <a:srgbClr val="58595B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900" b="1" dirty="0">
                    <a:effectLst/>
                  </a:rPr>
                  <a:t>LSM</a:t>
                </a:r>
                <a:r>
                  <a:rPr lang="hu-HU" sz="900" b="1" dirty="0">
                    <a:effectLst/>
                  </a:rPr>
                  <a:t> in PANSS-FSNS</a:t>
                </a:r>
                <a:endParaRPr lang="hu-HU" sz="9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2.3041084026154707E-2"/>
              <c:y val="0.1151478828824366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9050" cap="sq">
            <a:solidFill>
              <a:schemeClr val="bg1">
                <a:lumMod val="75000"/>
              </a:schemeClr>
            </a:solidFill>
            <a:miter lim="800000"/>
          </a:ln>
        </c:spPr>
        <c:crossAx val="209352664"/>
        <c:crossesAt val="-10"/>
        <c:crossBetween val="midCat"/>
        <c:majorUnit val="10"/>
      </c:valAx>
    </c:plotArea>
    <c:legend>
      <c:legendPos val="r"/>
      <c:layout>
        <c:manualLayout>
          <c:xMode val="edge"/>
          <c:yMode val="edge"/>
          <c:x val="0.77904833104423687"/>
          <c:y val="1.8109337903388249E-2"/>
          <c:w val="0.22095166895576307"/>
          <c:h val="0.3557064598254529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937264388797413"/>
          <c:y val="7.7798598803750868E-2"/>
          <c:w val="0.58062733759842522"/>
          <c:h val="0.13646821584912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1. adatsor</c:v>
                </c:pt>
              </c:strCache>
            </c:strRef>
          </c:tx>
          <c:spPr>
            <a:solidFill>
              <a:srgbClr val="BABA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Munka1!$A$2:$A$3</c:f>
              <c:strCache>
                <c:ptCount val="2"/>
                <c:pt idx="0">
                  <c:v>Kategória 1</c:v>
                </c:pt>
                <c:pt idx="1">
                  <c:v>Kategória 2</c:v>
                </c:pt>
              </c:strCache>
            </c:strRef>
          </c:cat>
          <c:val>
            <c:numRef>
              <c:f>Munka1!$B$2:$B$3</c:f>
              <c:numCache>
                <c:formatCode>General</c:formatCode>
                <c:ptCount val="2"/>
                <c:pt idx="0">
                  <c:v>-13.3</c:v>
                </c:pt>
                <c:pt idx="1">
                  <c:v>-14.3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48-4649-87A5-8119113E3D7E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2. adatsor</c:v>
                </c:pt>
              </c:strCache>
            </c:strRef>
          </c:tx>
          <c:spPr>
            <a:solidFill>
              <a:srgbClr val="C8E9E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AFA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948-4649-87A5-8119113E3D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Munka1!$A$2:$A$3</c:f>
              <c:strCache>
                <c:ptCount val="2"/>
                <c:pt idx="0">
                  <c:v>Kategória 1</c:v>
                </c:pt>
                <c:pt idx="1">
                  <c:v>Kategória 2</c:v>
                </c:pt>
              </c:strCache>
            </c:strRef>
          </c:cat>
          <c:val>
            <c:numRef>
              <c:f>Munka1!$C$2:$C$3</c:f>
              <c:numCache>
                <c:formatCode>General</c:formatCode>
                <c:ptCount val="2"/>
                <c:pt idx="0">
                  <c:v>-21.3</c:v>
                </c:pt>
                <c:pt idx="1">
                  <c:v>-20.2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48-4649-87A5-8119113E3D7E}"/>
            </c:ext>
          </c:extLst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3. adatsor</c:v>
                </c:pt>
              </c:strCache>
            </c:strRef>
          </c:tx>
          <c:spPr>
            <a:solidFill>
              <a:srgbClr val="00A19A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AFA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948-4649-87A5-8119113E3D7E}"/>
              </c:ext>
            </c:extLst>
          </c:dPt>
          <c:dPt>
            <c:idx val="1"/>
            <c:invertIfNegative val="0"/>
            <c:bubble3D val="0"/>
            <c:spPr>
              <a:solidFill>
                <a:srgbClr val="0059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948-4649-87A5-8119113E3D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Munka1!$A$2:$A$3</c:f>
              <c:strCache>
                <c:ptCount val="2"/>
                <c:pt idx="0">
                  <c:v>Kategória 1</c:v>
                </c:pt>
                <c:pt idx="1">
                  <c:v>Kategória 2</c:v>
                </c:pt>
              </c:strCache>
            </c:strRef>
          </c:cat>
          <c:val>
            <c:numRef>
              <c:f>Munka1!$D$2:$D$3</c:f>
              <c:numCache>
                <c:formatCode>General</c:formatCode>
                <c:ptCount val="2"/>
                <c:pt idx="0">
                  <c:v>-21.5</c:v>
                </c:pt>
                <c:pt idx="1">
                  <c:v>-23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48-4649-87A5-8119113E3D7E}"/>
            </c:ext>
          </c:extLst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4.adatsor</c:v>
                </c:pt>
              </c:strCache>
            </c:strRef>
          </c:tx>
          <c:spPr>
            <a:solidFill>
              <a:srgbClr val="44B0A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37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948-4649-87A5-8119113E3D7E}"/>
              </c:ext>
            </c:extLst>
          </c:dPt>
          <c:dPt>
            <c:idx val="1"/>
            <c:invertIfNegative val="0"/>
            <c:bubble3D val="0"/>
            <c:spPr>
              <a:solidFill>
                <a:srgbClr val="71627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948-4649-87A5-8119113E3D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Munka1!$A$2:$A$3</c:f>
              <c:strCache>
                <c:ptCount val="2"/>
                <c:pt idx="0">
                  <c:v>Kategória 1</c:v>
                </c:pt>
                <c:pt idx="1">
                  <c:v>Kategória 2</c:v>
                </c:pt>
              </c:strCache>
            </c:strRef>
          </c:cat>
          <c:val>
            <c:numRef>
              <c:f>Munka1!$E$2:$E$3</c:f>
              <c:numCache>
                <c:formatCode>General</c:formatCode>
                <c:ptCount val="2"/>
                <c:pt idx="0">
                  <c:v>-23.8</c:v>
                </c:pt>
                <c:pt idx="1">
                  <c:v>-21.2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48-4649-87A5-8119113E3D7E}"/>
            </c:ext>
          </c:extLst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Oszlop1</c:v>
                </c:pt>
              </c:strCache>
            </c:strRef>
          </c:tx>
          <c:spPr>
            <a:solidFill>
              <a:srgbClr val="566C9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Munka1!$A$2:$A$3</c:f>
              <c:strCache>
                <c:ptCount val="2"/>
                <c:pt idx="0">
                  <c:v>Kategória 1</c:v>
                </c:pt>
                <c:pt idx="1">
                  <c:v>Kategória 2</c:v>
                </c:pt>
              </c:strCache>
            </c:strRef>
          </c:cat>
          <c:val>
            <c:numRef>
              <c:f>Munka1!$F$2:$F$3</c:f>
              <c:numCache>
                <c:formatCode>General</c:formatCode>
                <c:ptCount val="2"/>
                <c:pt idx="0">
                  <c:v>-29.3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948-4649-87A5-8119113E3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4894688"/>
        <c:axId val="1306880464"/>
      </c:barChart>
      <c:catAx>
        <c:axId val="12948946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06880464"/>
        <c:crosses val="autoZero"/>
        <c:auto val="1"/>
        <c:lblAlgn val="ctr"/>
        <c:lblOffset val="100"/>
        <c:noMultiLvlLbl val="0"/>
      </c:catAx>
      <c:valAx>
        <c:axId val="1306880464"/>
        <c:scaling>
          <c:orientation val="minMax"/>
          <c:max val="0"/>
          <c:min val="-2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294894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1. adatsor</c:v>
                </c:pt>
              </c:strCache>
            </c:strRef>
          </c:tx>
          <c:spPr>
            <a:solidFill>
              <a:srgbClr val="BABAB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Munka1!$A$2:$A$3</c:f>
              <c:strCache>
                <c:ptCount val="2"/>
                <c:pt idx="0">
                  <c:v>Kategória 1</c:v>
                </c:pt>
                <c:pt idx="1">
                  <c:v>Kategória 2</c:v>
                </c:pt>
              </c:strCache>
            </c:strRef>
          </c:cat>
          <c:val>
            <c:numRef>
              <c:f>Munka1!$B$2:$B$3</c:f>
              <c:numCache>
                <c:formatCode>General</c:formatCode>
                <c:ptCount val="2"/>
                <c:pt idx="0">
                  <c:v>-5.4</c:v>
                </c:pt>
                <c:pt idx="1">
                  <c:v>-5.6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D-4DCC-9169-A04909CE1ACD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2. adatsor</c:v>
                </c:pt>
              </c:strCache>
            </c:strRef>
          </c:tx>
          <c:spPr>
            <a:solidFill>
              <a:srgbClr val="00737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Munka1!$A$2:$A$3</c:f>
              <c:strCache>
                <c:ptCount val="2"/>
                <c:pt idx="0">
                  <c:v>Kategória 1</c:v>
                </c:pt>
                <c:pt idx="1">
                  <c:v>Kategória 2</c:v>
                </c:pt>
              </c:strCache>
            </c:strRef>
          </c:cat>
          <c:val>
            <c:numRef>
              <c:f>Munka1!$C$2:$C$3</c:f>
              <c:numCache>
                <c:formatCode>General</c:formatCode>
                <c:ptCount val="2"/>
                <c:pt idx="0">
                  <c:v>-8.5</c:v>
                </c:pt>
                <c:pt idx="1">
                  <c:v>-8.3000000000000007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D-4DCC-9169-A04909CE1ACD}"/>
            </c:ext>
          </c:extLst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3. adatsor</c:v>
                </c:pt>
              </c:strCache>
            </c:strRef>
          </c:tx>
          <c:spPr>
            <a:solidFill>
              <a:srgbClr val="71627E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66C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30D-4DCC-9169-A04909CE1A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Munka1!$A$2:$A$3</c:f>
              <c:strCache>
                <c:ptCount val="2"/>
                <c:pt idx="0">
                  <c:v>Kategória 1</c:v>
                </c:pt>
                <c:pt idx="1">
                  <c:v>Kategória 2</c:v>
                </c:pt>
              </c:strCache>
            </c:strRef>
          </c:cat>
          <c:val>
            <c:numRef>
              <c:f>Munka1!$D$2:$D$3</c:f>
              <c:numCache>
                <c:formatCode>General</c:formatCode>
                <c:ptCount val="2"/>
                <c:pt idx="0">
                  <c:v>-6.5</c:v>
                </c:pt>
                <c:pt idx="1">
                  <c:v>-7.1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0D-4DCC-9169-A04909CE1A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21061904"/>
        <c:axId val="1306897936"/>
      </c:barChart>
      <c:catAx>
        <c:axId val="10210619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06897936"/>
        <c:crosses val="autoZero"/>
        <c:auto val="1"/>
        <c:lblAlgn val="ctr"/>
        <c:lblOffset val="100"/>
        <c:noMultiLvlLbl val="0"/>
      </c:catAx>
      <c:valAx>
        <c:axId val="1306897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021061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6B5BA-5FAD-4C79-AFC7-AD5C058A045A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066A4-4727-437E-BA5F-88D04763C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61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066A4-4727-437E-BA5F-88D04763C50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61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43C65B4-0A60-4D21-8733-DD14C30CA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105A8B5-7246-4308-851A-34D5CE1D4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8EDD49-9D4E-426B-90DC-196BB252E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7DF28D4-6A7F-4CE7-8E65-44263BBF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B8B1DD-9832-4FCF-8E0B-D15B144BE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60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237A5BF-B9F8-4D8A-A1F0-B0337E8A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B41F254-EF15-4823-B67A-933B58051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24F4B08-25EF-44DD-9524-CCBF82DEC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44DD8FC-B7E6-48F9-8A83-F680F7718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19829D3-43D5-4A01-A4D6-C44050BE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84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A8022E8-FA2C-4218-BBC4-972C6DE789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4A022D1-BDF8-4C47-AD0D-583D578E0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BE3B1C3-2631-4D6E-B037-B9F947B35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0A9654A-A50D-4FAD-9132-7FDA0385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1F7B14E-2D25-43F9-A1F3-4E78586BF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77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487F3B0-C2E5-4DFB-95A0-2CDDFF07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72ED92-F02B-4920-A354-AF07A4FD3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ED05326-3156-4CAF-A2C1-7194A3B5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426CB7B-3D2D-4626-82EC-124376B0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24D3E60-AA5A-41F1-8572-FD1960484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47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C74C25-1C5E-4C11-93D8-1B65BFD78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60BB5DA-7527-4388-A133-EEB9BF154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A14D205-12F7-48D7-9607-DC5CE0A13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9FD6E9A-AFF5-4D67-B9FE-B704E6BB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E4AAAE3-330E-4109-B8BB-26C803290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98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F86D7A6-7D5A-4B1A-B514-3E40292AC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1A1A55-7269-4408-BC3D-286955699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117272A-77C4-417C-A214-3346F6A2C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5C6E9DC-D6C8-4AA2-A248-056B5D880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B1A931B-CFEB-492B-B5D7-8B7838FF4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2FB4B6A-DFC6-4DF2-8B0E-52968A7B1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46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F838BC2-4923-4A20-9F39-4E141E41D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0D0450B-2AFB-43B8-A9B4-7B6747A07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2601D51-6798-4F87-AD78-23AF101C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0C24735-8CB0-45AC-91E2-4BE4D053D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E6194EB2-D1E7-4BA2-A405-1C4EFC2B5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B2421E8-1AB7-4633-8DC3-123E89EFE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F2DA955E-7714-49C5-9C25-C370EDC4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9350B86-A1F8-4183-9964-0A621527C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7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10D3EA-6422-469B-8162-1694D501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4199446-B5D6-4881-8FB5-FB71A1D5E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C66822A9-5203-4737-A937-B2C25A11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6F6E91E9-D285-4B2F-84B4-08373BD9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46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65C7FD2C-6267-4E69-AF3E-310F1E094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6543326-5935-4F92-A02E-A1D8AED2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8CBA080-C2A1-4911-BC32-8D7D4EAFF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1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A31BD2-8E1E-4026-8904-7BAC5BE99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9EF109C-54C5-457C-AA0D-6FCA83234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2CECB72-C40A-43C5-8685-91F4C3509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B2C0537-843E-4133-8221-B192FF385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1CDECBE-56BA-4E83-8E19-9CB0EEAD4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4CCC6ED-E024-4DA1-A9EE-24A5FE914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7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40A799-730E-47A8-9615-EE0C4089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77362C45-91D0-4B94-AB13-26472FE72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33D334B-EAD6-45FC-961E-FE9697931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AA50F00-6561-4DD5-8D0A-4613B2E8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0C14458-9DDA-4964-BFC2-19C13F4FE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0F537B7-7C1F-4517-9F8F-12914640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2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4053169E-C484-41CD-8D35-FAFB9EA2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F2DAD01-DB1A-4D5F-8234-FD6F802C1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8E09E77-6559-4F8D-A83D-083DD9C544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1E8D-B915-4EA9-A306-E288E7F59A06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F9B4828-23B3-4EF5-B65F-2A770E8AC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7D426AE-51B2-4970-BB00-1D72886DF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A4458-7C9C-4307-A1FA-F4E949D4D0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33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Diagram 75">
            <a:extLst>
              <a:ext uri="{FF2B5EF4-FFF2-40B4-BE49-F238E27FC236}">
                <a16:creationId xmlns:a16="http://schemas.microsoft.com/office/drawing/2014/main" id="{621223F6-96AB-447F-85D6-E92506DD5D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2688153"/>
              </p:ext>
            </p:extLst>
          </p:nvPr>
        </p:nvGraphicFramePr>
        <p:xfrm>
          <a:off x="5448226" y="4226213"/>
          <a:ext cx="6284139" cy="1162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4850B8E9-F234-4FAF-A0D0-17D2BDE3C38D}"/>
              </a:ext>
            </a:extLst>
          </p:cNvPr>
          <p:cNvSpPr/>
          <p:nvPr/>
        </p:nvSpPr>
        <p:spPr>
          <a:xfrm>
            <a:off x="2620801" y="1863459"/>
            <a:ext cx="28435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Short-term trials:</a:t>
            </a: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Active treatment was superior versus placebo (cariprazine: 1.5-3mg/d [p&lt;.01], 4.5-6mg/d [p&lt;.001]; aripiprazole [p&lt;.001], risperidone [p&lt;.001]). </a:t>
            </a:r>
            <a:r>
              <a:rPr lang="en-GB" sz="1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(Fig 1)</a:t>
            </a:r>
          </a:p>
          <a:p>
            <a:pPr algn="just">
              <a:spcAft>
                <a:spcPts val="0"/>
              </a:spcAf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negative symptom subgroups, only cariprazine was superior versus placebo for negative symptoms (cariprazine 3-6mg/d [p</a:t>
            </a:r>
            <a:r>
              <a:rPr lang="en-GB" sz="1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&lt;.</a:t>
            </a: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003], aripiprazole [p=.346]; cariprazine 4.5mg/d [p=.038], risperidone [p=.361]). </a:t>
            </a:r>
            <a:r>
              <a:rPr lang="en-GB" sz="1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(Fig 2)</a:t>
            </a:r>
          </a:p>
          <a:p>
            <a:pPr algn="just"/>
            <a:r>
              <a:rPr lang="en-GB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Long-term trials: </a:t>
            </a: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Treatment with cariprazine (3–6mg/d) was associated with a significantly delayed time to relapse compared with the corresponding placebo group (p=0.026, HR [95% CI]=0.49 [0.25,</a:t>
            </a:r>
          </a:p>
          <a:p>
            <a:pPr algn="just"/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0.93]). </a:t>
            </a:r>
          </a:p>
          <a:p>
            <a:pPr algn="just"/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Significant improvement in patient with predominantly negative symptoms was noted for cariprazine versus risperidone (p=.0022). </a:t>
            </a:r>
            <a:r>
              <a:rPr lang="en-GB" sz="1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(Fig 2)</a:t>
            </a:r>
            <a:endParaRPr lang="en-GB" sz="1200" i="1" dirty="0"/>
          </a:p>
        </p:txBody>
      </p:sp>
      <p:graphicFrame>
        <p:nvGraphicFramePr>
          <p:cNvPr id="55" name="Diagram 54">
            <a:extLst>
              <a:ext uri="{FF2B5EF4-FFF2-40B4-BE49-F238E27FC236}">
                <a16:creationId xmlns:a16="http://schemas.microsoft.com/office/drawing/2014/main" id="{3EE7E440-BB47-4B63-BA06-48833A5904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8897819"/>
              </p:ext>
            </p:extLst>
          </p:nvPr>
        </p:nvGraphicFramePr>
        <p:xfrm>
          <a:off x="1975968" y="1297598"/>
          <a:ext cx="10165582" cy="2853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4" name="Diagram 23">
            <a:extLst>
              <a:ext uri="{FF2B5EF4-FFF2-40B4-BE49-F238E27FC236}">
                <a16:creationId xmlns:a16="http://schemas.microsoft.com/office/drawing/2014/main" id="{84C7C94A-237A-4C79-837D-9E21F18462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4225040"/>
              </p:ext>
            </p:extLst>
          </p:nvPr>
        </p:nvGraphicFramePr>
        <p:xfrm>
          <a:off x="5956058" y="2740979"/>
          <a:ext cx="6130950" cy="595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Szövegdoboz 3">
            <a:extLst>
              <a:ext uri="{FF2B5EF4-FFF2-40B4-BE49-F238E27FC236}">
                <a16:creationId xmlns:a16="http://schemas.microsoft.com/office/drawing/2014/main" id="{CCA57397-7DC9-42C9-9369-305E7C3C647B}"/>
              </a:ext>
            </a:extLst>
          </p:cNvPr>
          <p:cNvSpPr txBox="1"/>
          <p:nvPr/>
        </p:nvSpPr>
        <p:spPr>
          <a:xfrm>
            <a:off x="5417541" y="5575773"/>
            <a:ext cx="4377459" cy="1015663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GB" sz="1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Cariprazine demonstrated broad efficacy in short-term and long-term trials. Significant differences versus placebo were noted for patients with acute symptoms, negative symptoms, and for relapse prevention. Cariprazine is an effective antipsychotic across a spectrum of symptoms and phases of schizophrenia.</a:t>
            </a:r>
          </a:p>
        </p:txBody>
      </p:sp>
      <p:sp>
        <p:nvSpPr>
          <p:cNvPr id="14" name="Szövegdoboz 22">
            <a:extLst>
              <a:ext uri="{FF2B5EF4-FFF2-40B4-BE49-F238E27FC236}">
                <a16:creationId xmlns:a16="http://schemas.microsoft.com/office/drawing/2014/main" id="{AF0070FB-9A36-4E91-BB26-05034D185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9988" y="910079"/>
            <a:ext cx="2645208" cy="786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versus placebo and </a:t>
            </a:r>
            <a:r>
              <a:rPr lang="en-GB" sz="12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CfB</a:t>
            </a:r>
            <a:r>
              <a:rPr lang="en-GB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in PANSS-FSNS in predominant negative symptoms (PNS) (26 weeks) for cariprazine 4.5mg/d versus risperidone 4mg/d.</a:t>
            </a:r>
          </a:p>
        </p:txBody>
      </p:sp>
      <p:sp>
        <p:nvSpPr>
          <p:cNvPr id="5" name="Téglalap 5">
            <a:extLst>
              <a:ext uri="{FF2B5EF4-FFF2-40B4-BE49-F238E27FC236}">
                <a16:creationId xmlns:a16="http://schemas.microsoft.com/office/drawing/2014/main" id="{670768DB-3B7B-45BD-BEF3-A3E0BA3FE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46" y="-127795"/>
            <a:ext cx="12070707" cy="943458"/>
          </a:xfrm>
          <a:prstGeom prst="rect">
            <a:avLst/>
          </a:prstGeom>
          <a:solidFill>
            <a:srgbClr val="00A19A"/>
          </a:solidFill>
          <a:ln w="152400" algn="ctr">
            <a:solidFill>
              <a:srgbClr val="00A19A"/>
            </a:solidFill>
            <a:miter lim="800000"/>
            <a:headEnd/>
            <a:tailEnd/>
          </a:ln>
        </p:spPr>
        <p:txBody>
          <a:bodyPr lIns="47698" tIns="23849" rIns="47698" bIns="23849" anchor="ctr"/>
          <a:lstStyle/>
          <a:p>
            <a:pPr algn="ctr"/>
            <a:endParaRPr lang="en-GB" sz="1400" dirty="0">
              <a:solidFill>
                <a:srgbClr val="FFFFFF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7506E4C-D1BC-48DE-A96F-8E1DEC05E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43" y="-63324"/>
            <a:ext cx="12070707" cy="95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 anchor="ctr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Broad Spectrum Clinical Efficacy of Cariprazine in Schizophrenia </a:t>
            </a:r>
          </a:p>
          <a:p>
            <a:pPr algn="ctr"/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Ágota Barabássy,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Barbara Sebe,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Réka Csehi,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István Laszlovszky,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Zsófia Borbála Dombi,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Ágnes Balogh,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Károly Acsai,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Balázs Szatmári,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Judit Harsányi,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Kenneth Kramer,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Willie R. Earley,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György Németh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GB" sz="1200" b="1" i="1" baseline="300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Gedeon Richter Plc., Medical Division, Budapest, Hungary; 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AbbVie, Global Medical Affairs, Madison, NJ, United States; </a:t>
            </a:r>
            <a:r>
              <a:rPr lang="en-GB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AbbVie, Clinical Development, Madison, NJ, United States</a:t>
            </a:r>
          </a:p>
        </p:txBody>
      </p:sp>
      <p:sp>
        <p:nvSpPr>
          <p:cNvPr id="8" name="Szövegdoboz 20">
            <a:extLst>
              <a:ext uri="{FF2B5EF4-FFF2-40B4-BE49-F238E27FC236}">
                <a16:creationId xmlns:a16="http://schemas.microsoft.com/office/drawing/2014/main" id="{98E3DA8F-D980-4085-8D2F-B826F50A8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0" y="894716"/>
            <a:ext cx="2700000" cy="23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b="1" dirty="0">
                <a:solidFill>
                  <a:srgbClr val="56156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9" name="Szövegdoboz 20">
            <a:extLst>
              <a:ext uri="{FF2B5EF4-FFF2-40B4-BE49-F238E27FC236}">
                <a16:creationId xmlns:a16="http://schemas.microsoft.com/office/drawing/2014/main" id="{0816B82E-A8DD-420B-B7C1-A580B0646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1" y="2444478"/>
            <a:ext cx="2700000" cy="23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b="1" dirty="0">
                <a:solidFill>
                  <a:srgbClr val="56156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STUDY OBJECTIVES</a:t>
            </a:r>
          </a:p>
        </p:txBody>
      </p:sp>
      <p:sp>
        <p:nvSpPr>
          <p:cNvPr id="11" name="Szövegdoboz 20">
            <a:extLst>
              <a:ext uri="{FF2B5EF4-FFF2-40B4-BE49-F238E27FC236}">
                <a16:creationId xmlns:a16="http://schemas.microsoft.com/office/drawing/2014/main" id="{ED764EB8-C59D-4058-9EA3-85D4AB38E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0656" y="1695018"/>
            <a:ext cx="2700000" cy="23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b="1" dirty="0">
                <a:solidFill>
                  <a:srgbClr val="56156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13" name="Szövegdoboz 20">
            <a:extLst>
              <a:ext uri="{FF2B5EF4-FFF2-40B4-BE49-F238E27FC236}">
                <a16:creationId xmlns:a16="http://schemas.microsoft.com/office/drawing/2014/main" id="{6D1E4109-BCCC-47E7-9132-82DD6A70E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0" y="3457865"/>
            <a:ext cx="2700000" cy="23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b="1" dirty="0">
                <a:solidFill>
                  <a:srgbClr val="56156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29" name="Szövegdoboz 20">
            <a:extLst>
              <a:ext uri="{FF2B5EF4-FFF2-40B4-BE49-F238E27FC236}">
                <a16:creationId xmlns:a16="http://schemas.microsoft.com/office/drawing/2014/main" id="{09F1808E-8447-4431-8101-B5C16A0C8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345" y="5769989"/>
            <a:ext cx="2700000" cy="23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b="1" dirty="0">
                <a:solidFill>
                  <a:srgbClr val="56156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0" name="Rectangle 36">
            <a:extLst>
              <a:ext uri="{FF2B5EF4-FFF2-40B4-BE49-F238E27FC236}">
                <a16:creationId xmlns:a16="http://schemas.microsoft.com/office/drawing/2014/main" id="{EAFCE3EE-6ED1-453A-82C0-02CABF5995C4}"/>
              </a:ext>
            </a:extLst>
          </p:cNvPr>
          <p:cNvSpPr/>
          <p:nvPr/>
        </p:nvSpPr>
        <p:spPr>
          <a:xfrm>
            <a:off x="9791765" y="5813634"/>
            <a:ext cx="174665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Studies were funded by Gedeon Richter Plc. and Allergan Plc. (prior to its acquisition by</a:t>
            </a:r>
          </a:p>
          <a:p>
            <a:r>
              <a:rPr lang="en-GB" sz="9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AbbVie). Authors are employees of  the two companies.</a:t>
            </a:r>
          </a:p>
        </p:txBody>
      </p:sp>
      <p:sp>
        <p:nvSpPr>
          <p:cNvPr id="31" name="Szövegdoboz 20">
            <a:extLst>
              <a:ext uri="{FF2B5EF4-FFF2-40B4-BE49-F238E27FC236}">
                <a16:creationId xmlns:a16="http://schemas.microsoft.com/office/drawing/2014/main" id="{E6C5C68E-AA90-4567-BD71-20087017A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283" y="5521900"/>
            <a:ext cx="2329627" cy="23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b="1" dirty="0">
                <a:solidFill>
                  <a:srgbClr val="56156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DISCLOSURE</a:t>
            </a:r>
          </a:p>
        </p:txBody>
      </p:sp>
      <p:sp>
        <p:nvSpPr>
          <p:cNvPr id="32" name="Szövegdoboz 22">
            <a:extLst>
              <a:ext uri="{FF2B5EF4-FFF2-40B4-BE49-F238E27FC236}">
                <a16:creationId xmlns:a16="http://schemas.microsoft.com/office/drawing/2014/main" id="{79B5AFE5-6E83-4B3F-BA7C-B14083430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47891"/>
            <a:ext cx="2588360" cy="786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The aim of this poster is to show the broad-spectrum efficacy of cariprazine (CAR) in the treatment of schizophrenia.</a:t>
            </a:r>
          </a:p>
        </p:txBody>
      </p:sp>
      <p:sp>
        <p:nvSpPr>
          <p:cNvPr id="39" name="Szövegdoboz 72">
            <a:extLst>
              <a:ext uri="{FF2B5EF4-FFF2-40B4-BE49-F238E27FC236}">
                <a16:creationId xmlns:a16="http://schemas.microsoft.com/office/drawing/2014/main" id="{FEF3D342-15DF-40BE-B371-30386058E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3503" y="910079"/>
            <a:ext cx="6261944" cy="23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marL="723847" indent="-723847"/>
            <a:r>
              <a:rPr lang="en-GB" sz="1200" b="1" dirty="0">
                <a:solidFill>
                  <a:srgbClr val="00A19A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Figure 1. Efficacy in acute schizophrenia, all patients</a:t>
            </a:r>
          </a:p>
        </p:txBody>
      </p:sp>
      <p:sp>
        <p:nvSpPr>
          <p:cNvPr id="41" name="Szövegdoboz 22">
            <a:extLst>
              <a:ext uri="{FF2B5EF4-FFF2-40B4-BE49-F238E27FC236}">
                <a16:creationId xmlns:a16="http://schemas.microsoft.com/office/drawing/2014/main" id="{9BA5B83C-EC86-410B-B31B-AE033277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01" y="3658124"/>
            <a:ext cx="2588361" cy="3002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Post-hoc analysis evaluated two 6-week (NCT01104766, NCT00694707) and 2 long-term (NCT01412060, EudraCT 2012-005485-36) phase 2/3 trials. Short-term trial outcomes: change from baseline (</a:t>
            </a:r>
            <a:r>
              <a:rPr lang="en-GB" sz="12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CfB</a:t>
            </a:r>
            <a:r>
              <a:rPr lang="en-GB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versus placebo (PBO) in Positive and Negative Syndrome Scale (PANSS) total score for cariprazine 1.5-6mg/d, aripiprazole 10mg/d, and risperidone 4mg/d (patients with acute exacerbation) and PANSS Factor Score for Negative Symptoms (PANSS-FSNS) (subgroups with acute symptoms/negative symptoms). Long-term trial outcomes: time to relapse (up to 72 weeks) for cariprazine 3-6mg/d</a:t>
            </a:r>
          </a:p>
        </p:txBody>
      </p:sp>
      <p:sp>
        <p:nvSpPr>
          <p:cNvPr id="42" name="Szövegdoboz 20">
            <a:extLst>
              <a:ext uri="{FF2B5EF4-FFF2-40B4-BE49-F238E27FC236}">
                <a16:creationId xmlns:a16="http://schemas.microsoft.com/office/drawing/2014/main" id="{09140466-9A72-433B-BB32-CEEFBD4B1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379" y="5334028"/>
            <a:ext cx="2700000" cy="23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b="1" dirty="0">
                <a:solidFill>
                  <a:srgbClr val="56156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28" name="Téglalap 27">
            <a:extLst>
              <a:ext uri="{FF2B5EF4-FFF2-40B4-BE49-F238E27FC236}">
                <a16:creationId xmlns:a16="http://schemas.microsoft.com/office/drawing/2014/main" id="{F92FA764-AE61-48B3-9CE1-4BC57F72C050}"/>
              </a:ext>
            </a:extLst>
          </p:cNvPr>
          <p:cNvSpPr/>
          <p:nvPr/>
        </p:nvSpPr>
        <p:spPr>
          <a:xfrm>
            <a:off x="0" y="6672997"/>
            <a:ext cx="12192000" cy="196923"/>
          </a:xfrm>
          <a:prstGeom prst="rect">
            <a:avLst/>
          </a:prstGeom>
          <a:solidFill>
            <a:srgbClr val="00A1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76945" fontAlgn="base">
              <a:lnSpc>
                <a:spcPct val="90000"/>
              </a:lnSpc>
            </a:pPr>
            <a:r>
              <a:rPr lang="en-GB" sz="1000" i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Presented at the 15</a:t>
            </a:r>
            <a:r>
              <a:rPr lang="en-GB" sz="1000" i="1" baseline="30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</a:t>
            </a:r>
            <a:r>
              <a:rPr lang="en-GB" sz="10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en-GB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Congress of Societies of Biological Psychiatry</a:t>
            </a:r>
            <a:r>
              <a:rPr lang="en-GB" sz="10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28-30, June, 2021, Virtual Congress</a:t>
            </a:r>
            <a:endParaRPr lang="en-GB" sz="1000" i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Kép 25">
            <a:extLst>
              <a:ext uri="{FF2B5EF4-FFF2-40B4-BE49-F238E27FC236}">
                <a16:creationId xmlns:a16="http://schemas.microsoft.com/office/drawing/2014/main" id="{D8630D13-FCE3-4F37-8E22-26359CC450E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4778" y="5816484"/>
            <a:ext cx="782380" cy="782380"/>
          </a:xfrm>
          <a:prstGeom prst="rect">
            <a:avLst/>
          </a:prstGeom>
        </p:spPr>
      </p:pic>
      <p:sp>
        <p:nvSpPr>
          <p:cNvPr id="10" name="Téglalap 9">
            <a:extLst>
              <a:ext uri="{FF2B5EF4-FFF2-40B4-BE49-F238E27FC236}">
                <a16:creationId xmlns:a16="http://schemas.microsoft.com/office/drawing/2014/main" id="{9A858302-FAF8-444D-9587-795841122747}"/>
              </a:ext>
            </a:extLst>
          </p:cNvPr>
          <p:cNvSpPr/>
          <p:nvPr/>
        </p:nvSpPr>
        <p:spPr>
          <a:xfrm>
            <a:off x="5336928" y="2472173"/>
            <a:ext cx="67944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id="{67B6B1A5-99BF-4A37-A320-0CF68CEBCBE6}"/>
              </a:ext>
            </a:extLst>
          </p:cNvPr>
          <p:cNvSpPr/>
          <p:nvPr/>
        </p:nvSpPr>
        <p:spPr>
          <a:xfrm rot="16200000">
            <a:off x="5073031" y="1610613"/>
            <a:ext cx="11505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solidFill>
                  <a:srgbClr val="58595B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LS M in PANSS</a:t>
            </a:r>
            <a:br>
              <a:rPr lang="en-GB" sz="900" b="1" dirty="0">
                <a:solidFill>
                  <a:srgbClr val="58595B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GB" sz="900" b="1" dirty="0">
                <a:solidFill>
                  <a:srgbClr val="58595B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Total Score</a:t>
            </a:r>
          </a:p>
        </p:txBody>
      </p:sp>
      <p:sp>
        <p:nvSpPr>
          <p:cNvPr id="17" name="Téglalap 16">
            <a:extLst>
              <a:ext uri="{FF2B5EF4-FFF2-40B4-BE49-F238E27FC236}">
                <a16:creationId xmlns:a16="http://schemas.microsoft.com/office/drawing/2014/main" id="{6EF844B1-B4D0-446F-A8BA-43D6048BCBA0}"/>
              </a:ext>
            </a:extLst>
          </p:cNvPr>
          <p:cNvSpPr/>
          <p:nvPr/>
        </p:nvSpPr>
        <p:spPr>
          <a:xfrm rot="16200000">
            <a:off x="5262741" y="2955804"/>
            <a:ext cx="8788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solidFill>
                  <a:srgbClr val="5859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LSM in PANSS-FSNS</a:t>
            </a:r>
          </a:p>
        </p:txBody>
      </p:sp>
      <p:sp>
        <p:nvSpPr>
          <p:cNvPr id="37" name="Szövegdoboz 72">
            <a:extLst>
              <a:ext uri="{FF2B5EF4-FFF2-40B4-BE49-F238E27FC236}">
                <a16:creationId xmlns:a16="http://schemas.microsoft.com/office/drawing/2014/main" id="{DFD82372-5D6B-4CF7-8A6B-1331440AD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723" y="2297053"/>
            <a:ext cx="6673285" cy="41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marL="723847" indent="-723847"/>
            <a:r>
              <a:rPr lang="en-GB" sz="1200" b="1" dirty="0">
                <a:solidFill>
                  <a:srgbClr val="00A19A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Figure 2. Efficacy in negative symptoms of acute schizophrenia, subgroup of patients with PANSS-FSNS ≥ 24 and PANSS-factor score for positive symptoms (PANSS-FSPS) ≤ 19 at baseline</a:t>
            </a:r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id="{6ABC375D-CBBC-45E9-AA6E-885CDE6BD2C0}"/>
              </a:ext>
            </a:extLst>
          </p:cNvPr>
          <p:cNvSpPr/>
          <p:nvPr/>
        </p:nvSpPr>
        <p:spPr>
          <a:xfrm>
            <a:off x="9825584" y="3326264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p=0.003</a:t>
            </a:r>
          </a:p>
        </p:txBody>
      </p:sp>
      <p:sp>
        <p:nvSpPr>
          <p:cNvPr id="40" name="Téglalap 39">
            <a:extLst>
              <a:ext uri="{FF2B5EF4-FFF2-40B4-BE49-F238E27FC236}">
                <a16:creationId xmlns:a16="http://schemas.microsoft.com/office/drawing/2014/main" id="{39383AF6-68D0-4B67-BAA4-A5A642FA71A2}"/>
              </a:ext>
            </a:extLst>
          </p:cNvPr>
          <p:cNvSpPr/>
          <p:nvPr/>
        </p:nvSpPr>
        <p:spPr>
          <a:xfrm>
            <a:off x="10901337" y="3310445"/>
            <a:ext cx="574196" cy="238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p=0.346</a:t>
            </a:r>
          </a:p>
        </p:txBody>
      </p:sp>
      <p:sp>
        <p:nvSpPr>
          <p:cNvPr id="47" name="Téglalap 46">
            <a:extLst>
              <a:ext uri="{FF2B5EF4-FFF2-40B4-BE49-F238E27FC236}">
                <a16:creationId xmlns:a16="http://schemas.microsoft.com/office/drawing/2014/main" id="{451F52C1-BFE3-444E-8993-BBFB93F9ED10}"/>
              </a:ext>
            </a:extLst>
          </p:cNvPr>
          <p:cNvSpPr/>
          <p:nvPr/>
        </p:nvSpPr>
        <p:spPr>
          <a:xfrm>
            <a:off x="6986492" y="3302270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p=0.038</a:t>
            </a:r>
          </a:p>
        </p:txBody>
      </p:sp>
      <p:sp>
        <p:nvSpPr>
          <p:cNvPr id="48" name="Téglalap 47">
            <a:extLst>
              <a:ext uri="{FF2B5EF4-FFF2-40B4-BE49-F238E27FC236}">
                <a16:creationId xmlns:a16="http://schemas.microsoft.com/office/drawing/2014/main" id="{1FC2B035-0FD0-44C8-AF4B-BD5658C4381F}"/>
              </a:ext>
            </a:extLst>
          </p:cNvPr>
          <p:cNvSpPr/>
          <p:nvPr/>
        </p:nvSpPr>
        <p:spPr>
          <a:xfrm>
            <a:off x="8048807" y="3293099"/>
            <a:ext cx="574196" cy="238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p=0.361</a:t>
            </a:r>
          </a:p>
        </p:txBody>
      </p:sp>
      <p:sp>
        <p:nvSpPr>
          <p:cNvPr id="49" name="Téglalap 48">
            <a:extLst>
              <a:ext uri="{FF2B5EF4-FFF2-40B4-BE49-F238E27FC236}">
                <a16:creationId xmlns:a16="http://schemas.microsoft.com/office/drawing/2014/main" id="{B5B5FFDD-C31D-441D-8413-508073857664}"/>
              </a:ext>
            </a:extLst>
          </p:cNvPr>
          <p:cNvSpPr/>
          <p:nvPr/>
        </p:nvSpPr>
        <p:spPr>
          <a:xfrm>
            <a:off x="6345273" y="2646163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PBO</a:t>
            </a:r>
          </a:p>
        </p:txBody>
      </p:sp>
      <p:sp>
        <p:nvSpPr>
          <p:cNvPr id="50" name="Téglalap 49">
            <a:extLst>
              <a:ext uri="{FF2B5EF4-FFF2-40B4-BE49-F238E27FC236}">
                <a16:creationId xmlns:a16="http://schemas.microsoft.com/office/drawing/2014/main" id="{4C9335BC-F26F-4C82-82F4-CB9176C90AD3}"/>
              </a:ext>
            </a:extLst>
          </p:cNvPr>
          <p:cNvSpPr/>
          <p:nvPr/>
        </p:nvSpPr>
        <p:spPr>
          <a:xfrm>
            <a:off x="9176344" y="2654718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PBO</a:t>
            </a:r>
          </a:p>
        </p:txBody>
      </p:sp>
      <p:sp>
        <p:nvSpPr>
          <p:cNvPr id="51" name="Téglalap 50">
            <a:extLst>
              <a:ext uri="{FF2B5EF4-FFF2-40B4-BE49-F238E27FC236}">
                <a16:creationId xmlns:a16="http://schemas.microsoft.com/office/drawing/2014/main" id="{7880BE20-71FA-4D22-8DAA-E7FD819B78A4}"/>
              </a:ext>
            </a:extLst>
          </p:cNvPr>
          <p:cNvSpPr/>
          <p:nvPr/>
        </p:nvSpPr>
        <p:spPr>
          <a:xfrm>
            <a:off x="6977736" y="2630807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CAR 4.5 mg</a:t>
            </a:r>
          </a:p>
        </p:txBody>
      </p:sp>
      <p:sp>
        <p:nvSpPr>
          <p:cNvPr id="52" name="Téglalap 51">
            <a:extLst>
              <a:ext uri="{FF2B5EF4-FFF2-40B4-BE49-F238E27FC236}">
                <a16:creationId xmlns:a16="http://schemas.microsoft.com/office/drawing/2014/main" id="{02EA6DF3-8080-4FAF-B77A-8C276F7FF0DE}"/>
              </a:ext>
            </a:extLst>
          </p:cNvPr>
          <p:cNvSpPr/>
          <p:nvPr/>
        </p:nvSpPr>
        <p:spPr>
          <a:xfrm>
            <a:off x="7666437" y="2639978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RIS 4.5 mg</a:t>
            </a:r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id="{39EA70A2-36E5-457A-8BB0-056A6E1AF91C}"/>
              </a:ext>
            </a:extLst>
          </p:cNvPr>
          <p:cNvSpPr/>
          <p:nvPr/>
        </p:nvSpPr>
        <p:spPr>
          <a:xfrm>
            <a:off x="9825584" y="2639556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CAR 1.5-3 mg</a:t>
            </a:r>
          </a:p>
        </p:txBody>
      </p:sp>
      <p:sp>
        <p:nvSpPr>
          <p:cNvPr id="54" name="Téglalap 53">
            <a:extLst>
              <a:ext uri="{FF2B5EF4-FFF2-40B4-BE49-F238E27FC236}">
                <a16:creationId xmlns:a16="http://schemas.microsoft.com/office/drawing/2014/main" id="{3E05854C-CF67-4563-82AB-5805A3298F53}"/>
              </a:ext>
            </a:extLst>
          </p:cNvPr>
          <p:cNvSpPr/>
          <p:nvPr/>
        </p:nvSpPr>
        <p:spPr>
          <a:xfrm>
            <a:off x="10514285" y="2648727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ARI 10 mg</a:t>
            </a:r>
          </a:p>
        </p:txBody>
      </p:sp>
      <p:sp>
        <p:nvSpPr>
          <p:cNvPr id="56" name="Téglalap 55">
            <a:extLst>
              <a:ext uri="{FF2B5EF4-FFF2-40B4-BE49-F238E27FC236}">
                <a16:creationId xmlns:a16="http://schemas.microsoft.com/office/drawing/2014/main" id="{BB356ABB-5325-42D0-8962-582F9B59AC12}"/>
              </a:ext>
            </a:extLst>
          </p:cNvPr>
          <p:cNvSpPr/>
          <p:nvPr/>
        </p:nvSpPr>
        <p:spPr>
          <a:xfrm>
            <a:off x="6031211" y="1112123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PBO</a:t>
            </a:r>
          </a:p>
        </p:txBody>
      </p:sp>
      <p:sp>
        <p:nvSpPr>
          <p:cNvPr id="57" name="Téglalap 56">
            <a:extLst>
              <a:ext uri="{FF2B5EF4-FFF2-40B4-BE49-F238E27FC236}">
                <a16:creationId xmlns:a16="http://schemas.microsoft.com/office/drawing/2014/main" id="{9B6EEB4E-8543-4CE3-8BE7-BDF500F90F79}"/>
              </a:ext>
            </a:extLst>
          </p:cNvPr>
          <p:cNvSpPr/>
          <p:nvPr/>
        </p:nvSpPr>
        <p:spPr>
          <a:xfrm>
            <a:off x="6516039" y="1115082"/>
            <a:ext cx="1493465" cy="39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CAR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1.5 mg</a:t>
            </a:r>
          </a:p>
        </p:txBody>
      </p:sp>
      <p:sp>
        <p:nvSpPr>
          <p:cNvPr id="58" name="Téglalap 57">
            <a:extLst>
              <a:ext uri="{FF2B5EF4-FFF2-40B4-BE49-F238E27FC236}">
                <a16:creationId xmlns:a16="http://schemas.microsoft.com/office/drawing/2014/main" id="{E3889446-B971-4BA2-922E-389E219B86D9}"/>
              </a:ext>
            </a:extLst>
          </p:cNvPr>
          <p:cNvSpPr/>
          <p:nvPr/>
        </p:nvSpPr>
        <p:spPr>
          <a:xfrm>
            <a:off x="7865345" y="1107323"/>
            <a:ext cx="1493465" cy="39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RIS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4.5 mg</a:t>
            </a:r>
          </a:p>
        </p:txBody>
      </p:sp>
      <p:sp>
        <p:nvSpPr>
          <p:cNvPr id="59" name="Téglalap 58">
            <a:extLst>
              <a:ext uri="{FF2B5EF4-FFF2-40B4-BE49-F238E27FC236}">
                <a16:creationId xmlns:a16="http://schemas.microsoft.com/office/drawing/2014/main" id="{7B5F002E-155A-4924-962A-8237B3E95298}"/>
              </a:ext>
            </a:extLst>
          </p:cNvPr>
          <p:cNvSpPr/>
          <p:nvPr/>
        </p:nvSpPr>
        <p:spPr>
          <a:xfrm>
            <a:off x="6957224" y="1117838"/>
            <a:ext cx="1493465" cy="39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CAR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3 mg</a:t>
            </a:r>
          </a:p>
        </p:txBody>
      </p:sp>
      <p:sp>
        <p:nvSpPr>
          <p:cNvPr id="60" name="Téglalap 59">
            <a:extLst>
              <a:ext uri="{FF2B5EF4-FFF2-40B4-BE49-F238E27FC236}">
                <a16:creationId xmlns:a16="http://schemas.microsoft.com/office/drawing/2014/main" id="{8E32AF6B-4CF6-4C2B-9F24-C8FC7FD21189}"/>
              </a:ext>
            </a:extLst>
          </p:cNvPr>
          <p:cNvSpPr/>
          <p:nvPr/>
        </p:nvSpPr>
        <p:spPr>
          <a:xfrm>
            <a:off x="7412970" y="1110385"/>
            <a:ext cx="1493465" cy="39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CAR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4.5 mg</a:t>
            </a:r>
          </a:p>
        </p:txBody>
      </p:sp>
      <p:sp>
        <p:nvSpPr>
          <p:cNvPr id="61" name="Téglalap 60">
            <a:extLst>
              <a:ext uri="{FF2B5EF4-FFF2-40B4-BE49-F238E27FC236}">
                <a16:creationId xmlns:a16="http://schemas.microsoft.com/office/drawing/2014/main" id="{57BDA9BC-A3B8-4B9E-BD74-1D136028C676}"/>
              </a:ext>
            </a:extLst>
          </p:cNvPr>
          <p:cNvSpPr/>
          <p:nvPr/>
        </p:nvSpPr>
        <p:spPr>
          <a:xfrm>
            <a:off x="8964355" y="1112123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PBO</a:t>
            </a:r>
          </a:p>
        </p:txBody>
      </p:sp>
      <p:sp>
        <p:nvSpPr>
          <p:cNvPr id="62" name="Téglalap 61">
            <a:extLst>
              <a:ext uri="{FF2B5EF4-FFF2-40B4-BE49-F238E27FC236}">
                <a16:creationId xmlns:a16="http://schemas.microsoft.com/office/drawing/2014/main" id="{21703D1D-8D94-40B5-BC7C-DA5E569D2F64}"/>
              </a:ext>
            </a:extLst>
          </p:cNvPr>
          <p:cNvSpPr/>
          <p:nvPr/>
        </p:nvSpPr>
        <p:spPr>
          <a:xfrm>
            <a:off x="9449183" y="1115082"/>
            <a:ext cx="1493465" cy="39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CAR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3 mg</a:t>
            </a:r>
          </a:p>
        </p:txBody>
      </p:sp>
      <p:sp>
        <p:nvSpPr>
          <p:cNvPr id="64" name="Téglalap 63">
            <a:extLst>
              <a:ext uri="{FF2B5EF4-FFF2-40B4-BE49-F238E27FC236}">
                <a16:creationId xmlns:a16="http://schemas.microsoft.com/office/drawing/2014/main" id="{40BE12DF-6B8C-46FD-90D9-50B92E1AD5E5}"/>
              </a:ext>
            </a:extLst>
          </p:cNvPr>
          <p:cNvSpPr/>
          <p:nvPr/>
        </p:nvSpPr>
        <p:spPr>
          <a:xfrm>
            <a:off x="9890368" y="1117838"/>
            <a:ext cx="1493465" cy="39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CAR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6 mg</a:t>
            </a:r>
          </a:p>
        </p:txBody>
      </p:sp>
      <p:sp>
        <p:nvSpPr>
          <p:cNvPr id="65" name="Téglalap 64">
            <a:extLst>
              <a:ext uri="{FF2B5EF4-FFF2-40B4-BE49-F238E27FC236}">
                <a16:creationId xmlns:a16="http://schemas.microsoft.com/office/drawing/2014/main" id="{662528BB-321C-431D-A8DC-4A415BDDF55E}"/>
              </a:ext>
            </a:extLst>
          </p:cNvPr>
          <p:cNvSpPr/>
          <p:nvPr/>
        </p:nvSpPr>
        <p:spPr>
          <a:xfrm>
            <a:off x="10346114" y="1110385"/>
            <a:ext cx="1493465" cy="398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ARI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10 mg</a:t>
            </a:r>
          </a:p>
        </p:txBody>
      </p:sp>
      <p:sp>
        <p:nvSpPr>
          <p:cNvPr id="68" name="Téglalap 67">
            <a:extLst>
              <a:ext uri="{FF2B5EF4-FFF2-40B4-BE49-F238E27FC236}">
                <a16:creationId xmlns:a16="http://schemas.microsoft.com/office/drawing/2014/main" id="{0BFF3994-7F67-4377-AAA6-E0D5AC8E026F}"/>
              </a:ext>
            </a:extLst>
          </p:cNvPr>
          <p:cNvSpPr/>
          <p:nvPr/>
        </p:nvSpPr>
        <p:spPr>
          <a:xfrm>
            <a:off x="6533237" y="2047168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p&lt;0.01</a:t>
            </a:r>
          </a:p>
        </p:txBody>
      </p:sp>
      <p:sp>
        <p:nvSpPr>
          <p:cNvPr id="69" name="Téglalap 68">
            <a:extLst>
              <a:ext uri="{FF2B5EF4-FFF2-40B4-BE49-F238E27FC236}">
                <a16:creationId xmlns:a16="http://schemas.microsoft.com/office/drawing/2014/main" id="{7B7B4656-9BB2-4A1D-9CC6-1403B15BF8A6}"/>
              </a:ext>
            </a:extLst>
          </p:cNvPr>
          <p:cNvSpPr/>
          <p:nvPr/>
        </p:nvSpPr>
        <p:spPr>
          <a:xfrm>
            <a:off x="7445712" y="2044518"/>
            <a:ext cx="516488" cy="238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p&lt;0.01</a:t>
            </a:r>
          </a:p>
        </p:txBody>
      </p:sp>
      <p:sp>
        <p:nvSpPr>
          <p:cNvPr id="70" name="Téglalap 69">
            <a:extLst>
              <a:ext uri="{FF2B5EF4-FFF2-40B4-BE49-F238E27FC236}">
                <a16:creationId xmlns:a16="http://schemas.microsoft.com/office/drawing/2014/main" id="{8DC88CDF-0E27-44BC-9385-7BCA097D82A2}"/>
              </a:ext>
            </a:extLst>
          </p:cNvPr>
          <p:cNvSpPr/>
          <p:nvPr/>
        </p:nvSpPr>
        <p:spPr>
          <a:xfrm>
            <a:off x="7868631" y="2038324"/>
            <a:ext cx="574196" cy="238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p&lt;0.001</a:t>
            </a:r>
          </a:p>
        </p:txBody>
      </p:sp>
      <p:sp>
        <p:nvSpPr>
          <p:cNvPr id="71" name="Téglalap 70">
            <a:extLst>
              <a:ext uri="{FF2B5EF4-FFF2-40B4-BE49-F238E27FC236}">
                <a16:creationId xmlns:a16="http://schemas.microsoft.com/office/drawing/2014/main" id="{0281CD8A-72CC-49B8-8DAA-5D13CF713467}"/>
              </a:ext>
            </a:extLst>
          </p:cNvPr>
          <p:cNvSpPr/>
          <p:nvPr/>
        </p:nvSpPr>
        <p:spPr>
          <a:xfrm>
            <a:off x="8351449" y="2025379"/>
            <a:ext cx="574196" cy="238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p&lt;0.001</a:t>
            </a:r>
          </a:p>
        </p:txBody>
      </p:sp>
      <p:sp>
        <p:nvSpPr>
          <p:cNvPr id="72" name="Téglalap 71">
            <a:extLst>
              <a:ext uri="{FF2B5EF4-FFF2-40B4-BE49-F238E27FC236}">
                <a16:creationId xmlns:a16="http://schemas.microsoft.com/office/drawing/2014/main" id="{B6543A3F-9AA5-4689-A0DA-9F78A99744E5}"/>
              </a:ext>
            </a:extLst>
          </p:cNvPr>
          <p:cNvSpPr/>
          <p:nvPr/>
        </p:nvSpPr>
        <p:spPr>
          <a:xfrm>
            <a:off x="9445951" y="2008979"/>
            <a:ext cx="1493465" cy="23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p&lt;0.01</a:t>
            </a:r>
          </a:p>
        </p:txBody>
      </p:sp>
      <p:sp>
        <p:nvSpPr>
          <p:cNvPr id="73" name="Téglalap 72">
            <a:extLst>
              <a:ext uri="{FF2B5EF4-FFF2-40B4-BE49-F238E27FC236}">
                <a16:creationId xmlns:a16="http://schemas.microsoft.com/office/drawing/2014/main" id="{EDB2C225-0BCF-46DD-B95E-0336A1864660}"/>
              </a:ext>
            </a:extLst>
          </p:cNvPr>
          <p:cNvSpPr/>
          <p:nvPr/>
        </p:nvSpPr>
        <p:spPr>
          <a:xfrm>
            <a:off x="10329572" y="2006329"/>
            <a:ext cx="574196" cy="238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p&lt;0.001</a:t>
            </a:r>
          </a:p>
        </p:txBody>
      </p:sp>
      <p:sp>
        <p:nvSpPr>
          <p:cNvPr id="74" name="Téglalap 73">
            <a:extLst>
              <a:ext uri="{FF2B5EF4-FFF2-40B4-BE49-F238E27FC236}">
                <a16:creationId xmlns:a16="http://schemas.microsoft.com/office/drawing/2014/main" id="{3FFF80A9-8C61-4B8F-9A1D-746A6BE8D258}"/>
              </a:ext>
            </a:extLst>
          </p:cNvPr>
          <p:cNvSpPr/>
          <p:nvPr/>
        </p:nvSpPr>
        <p:spPr>
          <a:xfrm>
            <a:off x="10781345" y="2000135"/>
            <a:ext cx="574196" cy="238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p&lt;0.001</a:t>
            </a:r>
          </a:p>
        </p:txBody>
      </p:sp>
      <p:sp>
        <p:nvSpPr>
          <p:cNvPr id="75" name="Szövegdoboz 22">
            <a:extLst>
              <a:ext uri="{FF2B5EF4-FFF2-40B4-BE49-F238E27FC236}">
                <a16:creationId xmlns:a16="http://schemas.microsoft.com/office/drawing/2014/main" id="{FDDEF857-3FC7-40DA-B6EB-1EFF5DC06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6" y="1100994"/>
            <a:ext cx="2566630" cy="134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algn="just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 treatment of schizophrenia requires not only short-term alleviation of acute symptoms but also maintaining of effect. Although antipsychotics are effective in treating positive symptoms, negative often symptoms remain challenging.</a:t>
            </a:r>
            <a:r>
              <a:rPr lang="en-GB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Szövegdoboz 72">
            <a:extLst>
              <a:ext uri="{FF2B5EF4-FFF2-40B4-BE49-F238E27FC236}">
                <a16:creationId xmlns:a16="http://schemas.microsoft.com/office/drawing/2014/main" id="{E846D169-F145-496F-9DB1-B31B19DE4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723" y="3626801"/>
            <a:ext cx="6673285" cy="60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7698" tIns="23849" rIns="47698" bIns="23849">
            <a:spAutoFit/>
          </a:bodyPr>
          <a:lstStyle/>
          <a:p>
            <a:pPr marL="723847" indent="-723847"/>
            <a:r>
              <a:rPr lang="en-GB" sz="1200" b="1" dirty="0">
                <a:solidFill>
                  <a:srgbClr val="00A19A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Figure 3. Efficacy in persistent negative symptoms of schizophrenia,  all patients with PANSS-FSNS ≥ 24 and PANSS-factor score for positive symptoms (PANSS-FSPS) ≤ 19 at baseline (PANSS-FSPS) ≤ 19 at baseline</a:t>
            </a:r>
          </a:p>
        </p:txBody>
      </p:sp>
      <p:sp>
        <p:nvSpPr>
          <p:cNvPr id="80" name="Téglalap 79">
            <a:extLst>
              <a:ext uri="{FF2B5EF4-FFF2-40B4-BE49-F238E27FC236}">
                <a16:creationId xmlns:a16="http://schemas.microsoft.com/office/drawing/2014/main" id="{04FD522C-57D9-4661-A6F8-679DA80D069C}"/>
              </a:ext>
            </a:extLst>
          </p:cNvPr>
          <p:cNvSpPr/>
          <p:nvPr/>
        </p:nvSpPr>
        <p:spPr>
          <a:xfrm>
            <a:off x="11286793" y="4858251"/>
            <a:ext cx="631904" cy="238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900" b="1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p=0.0022</a:t>
            </a:r>
          </a:p>
        </p:txBody>
      </p:sp>
      <p:sp>
        <p:nvSpPr>
          <p:cNvPr id="81" name="Téglalap 80">
            <a:extLst>
              <a:ext uri="{FF2B5EF4-FFF2-40B4-BE49-F238E27FC236}">
                <a16:creationId xmlns:a16="http://schemas.microsoft.com/office/drawing/2014/main" id="{C8FBB095-B2F3-459F-AF4F-875B17E642C8}"/>
              </a:ext>
            </a:extLst>
          </p:cNvPr>
          <p:cNvSpPr/>
          <p:nvPr/>
        </p:nvSpPr>
        <p:spPr>
          <a:xfrm>
            <a:off x="10868847" y="4233359"/>
            <a:ext cx="882838" cy="2388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CAR 4.5 mg</a:t>
            </a:r>
          </a:p>
        </p:txBody>
      </p:sp>
      <p:sp>
        <p:nvSpPr>
          <p:cNvPr id="82" name="Téglalap 81">
            <a:extLst>
              <a:ext uri="{FF2B5EF4-FFF2-40B4-BE49-F238E27FC236}">
                <a16:creationId xmlns:a16="http://schemas.microsoft.com/office/drawing/2014/main" id="{8F08BD62-A256-47FE-872D-8776D47F83ED}"/>
              </a:ext>
            </a:extLst>
          </p:cNvPr>
          <p:cNvSpPr/>
          <p:nvPr/>
        </p:nvSpPr>
        <p:spPr>
          <a:xfrm>
            <a:off x="10879338" y="4455438"/>
            <a:ext cx="1229229" cy="2388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900" dirty="0">
                <a:solidFill>
                  <a:srgbClr val="5A5A5A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RIS 4.5 mg</a:t>
            </a:r>
          </a:p>
        </p:txBody>
      </p:sp>
      <p:sp>
        <p:nvSpPr>
          <p:cNvPr id="84" name="Téglalap 83">
            <a:extLst>
              <a:ext uri="{FF2B5EF4-FFF2-40B4-BE49-F238E27FC236}">
                <a16:creationId xmlns:a16="http://schemas.microsoft.com/office/drawing/2014/main" id="{79D4A58A-ABF9-4575-85A8-C0E20729B56C}"/>
              </a:ext>
            </a:extLst>
          </p:cNvPr>
          <p:cNvSpPr/>
          <p:nvPr/>
        </p:nvSpPr>
        <p:spPr>
          <a:xfrm>
            <a:off x="2604062" y="5936779"/>
            <a:ext cx="273286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Fochtmann</a:t>
            </a:r>
            <a:r>
              <a:rPr lang="en-GB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LJ, Medicus J, Hong S-H. Performance in Practice: Practice Assessment Tool for the Care of Patients With Schizophrenia. Focus (Madison). Published online 2020. doi:10.1176/appi.focus.20200034</a:t>
            </a:r>
          </a:p>
        </p:txBody>
      </p:sp>
    </p:spTree>
    <p:extLst>
      <p:ext uri="{BB962C8B-B14F-4D97-AF65-F5344CB8AC3E}">
        <p14:creationId xmlns:p14="http://schemas.microsoft.com/office/powerpoint/2010/main" val="3919221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BB0B9638D98AFE40AA973F825734E2A1" ma:contentTypeVersion="13" ma:contentTypeDescription="Új dokumentum létrehozása." ma:contentTypeScope="" ma:versionID="fb690d91c27e7d4ee2acdb0269d77185">
  <xsd:schema xmlns:xsd="http://www.w3.org/2001/XMLSchema" xmlns:xs="http://www.w3.org/2001/XMLSchema" xmlns:p="http://schemas.microsoft.com/office/2006/metadata/properties" xmlns:ns3="23bd7ebd-db03-4391-ac06-7229382dcfa9" xmlns:ns4="c0114127-2c21-44c7-880e-af4856029d80" targetNamespace="http://schemas.microsoft.com/office/2006/metadata/properties" ma:root="true" ma:fieldsID="9093512bbde784409ede3ab38e7e6557" ns3:_="" ns4:_="">
    <xsd:import namespace="23bd7ebd-db03-4391-ac06-7229382dcfa9"/>
    <xsd:import namespace="c0114127-2c21-44c7-880e-af4856029d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bd7ebd-db03-4391-ac06-7229382dcf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14127-2c21-44c7-880e-af4856029d8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Megosztási tipp kivonat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074266-C169-4C63-AD53-8075A176D87C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c0114127-2c21-44c7-880e-af4856029d80"/>
    <ds:schemaRef ds:uri="23bd7ebd-db03-4391-ac06-7229382dcfa9"/>
  </ds:schemaRefs>
</ds:datastoreItem>
</file>

<file path=customXml/itemProps2.xml><?xml version="1.0" encoding="utf-8"?>
<ds:datastoreItem xmlns:ds="http://schemas.openxmlformats.org/officeDocument/2006/customXml" ds:itemID="{D2FC3B8A-2C57-481A-B309-EE37FA7D6C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4ECBB4-1FFB-407D-89F2-38F63A053A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bd7ebd-db03-4391-ac06-7229382dcfa9"/>
    <ds:schemaRef ds:uri="c0114127-2c21-44c7-880e-af4856029d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3785</TotalTime>
  <Words>761</Words>
  <Application>Microsoft Office PowerPoint</Application>
  <PresentationFormat>Szélesvásznú</PresentationFormat>
  <Paragraphs>69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Sebe Barbara dr.</dc:creator>
  <cp:lastModifiedBy>Csehi Réka</cp:lastModifiedBy>
  <cp:revision>70</cp:revision>
  <dcterms:created xsi:type="dcterms:W3CDTF">2021-01-26T11:12:26Z</dcterms:created>
  <dcterms:modified xsi:type="dcterms:W3CDTF">2021-06-25T10:42:55Z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0x010100BB0B9638D98AFE40AA973F825734E2A1</vt:lpwstr>
  </property>
</Properties>
</file>