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sehi Réka" initials="CR" lastIdx="1" clrIdx="0">
    <p:extLst>
      <p:ext uri="{19B8F6BF-5375-455C-9EA6-DF929625EA0E}">
        <p15:presenceInfo xmlns:p15="http://schemas.microsoft.com/office/powerpoint/2012/main" userId="S::csehir@richter.hu::59480d80-eaa3-43d7-9aa2-d26447c35b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00A19A"/>
    <a:srgbClr val="BABABA"/>
    <a:srgbClr val="004A50"/>
    <a:srgbClr val="999999"/>
    <a:srgbClr val="561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54" autoAdjust="0"/>
    <p:restoredTop sz="94660"/>
  </p:normalViewPr>
  <p:slideViewPr>
    <p:cSldViewPr snapToGrid="0">
      <p:cViewPr varScale="1">
        <p:scale>
          <a:sx n="82" d="100"/>
          <a:sy n="82" d="100"/>
        </p:scale>
        <p:origin x="11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869769906017665"/>
          <c:y val="0.20046055586821493"/>
          <c:w val="0.45308783064141933"/>
          <c:h val="0.76749092570696875"/>
        </c:manualLayout>
      </c:layout>
      <c:barChart>
        <c:barDir val="col"/>
        <c:grouping val="clustered"/>
        <c:varyColors val="0"/>
        <c:ser>
          <c:idx val="0"/>
          <c:order val="0"/>
          <c:tx>
            <c:strRef>
              <c:f>Munka1!$B$1</c:f>
              <c:strCache>
                <c:ptCount val="1"/>
                <c:pt idx="0">
                  <c:v>Placebo</c:v>
                </c:pt>
              </c:strCache>
            </c:strRef>
          </c:tx>
          <c:spPr>
            <a:solidFill>
              <a:srgbClr val="BABABA"/>
            </a:solidFill>
            <a:ln>
              <a:noFill/>
            </a:ln>
            <a:effectLst/>
          </c:spPr>
          <c:invertIfNegative val="0"/>
          <c:cat>
            <c:strRef>
              <c:f>Munka1!$A$2</c:f>
              <c:strCache>
                <c:ptCount val="1"/>
                <c:pt idx="0">
                  <c:v>Disorganised thought factor</c:v>
                </c:pt>
              </c:strCache>
            </c:strRef>
          </c:cat>
          <c:val>
            <c:numRef>
              <c:f>Munka1!$B$2</c:f>
              <c:numCache>
                <c:formatCode>General</c:formatCode>
                <c:ptCount val="1"/>
                <c:pt idx="0">
                  <c:v>-2.4300000000000002</c:v>
                </c:pt>
              </c:numCache>
            </c:numRef>
          </c:val>
          <c:extLst>
            <c:ext xmlns:c16="http://schemas.microsoft.com/office/drawing/2014/chart" uri="{C3380CC4-5D6E-409C-BE32-E72D297353CC}">
              <c16:uniqueId val="{00000000-64E9-4110-8A72-7CF678ADC63F}"/>
            </c:ext>
          </c:extLst>
        </c:ser>
        <c:ser>
          <c:idx val="1"/>
          <c:order val="1"/>
          <c:tx>
            <c:strRef>
              <c:f>Munka1!$C$1</c:f>
              <c:strCache>
                <c:ptCount val="1"/>
                <c:pt idx="0">
                  <c:v>Cariprazine 1.5-9 mg/d</c:v>
                </c:pt>
              </c:strCache>
            </c:strRef>
          </c:tx>
          <c:spPr>
            <a:solidFill>
              <a:schemeClr val="accent4"/>
            </a:solidFill>
            <a:ln>
              <a:noFill/>
            </a:ln>
            <a:effectLst/>
          </c:spPr>
          <c:invertIfNegative val="0"/>
          <c:cat>
            <c:strRef>
              <c:f>Munka1!$A$2</c:f>
              <c:strCache>
                <c:ptCount val="1"/>
                <c:pt idx="0">
                  <c:v>Disorganised thought factor</c:v>
                </c:pt>
              </c:strCache>
            </c:strRef>
          </c:cat>
          <c:val>
            <c:numRef>
              <c:f>Munka1!$C$2</c:f>
              <c:numCache>
                <c:formatCode>General</c:formatCode>
                <c:ptCount val="1"/>
                <c:pt idx="0">
                  <c:v>-4.41</c:v>
                </c:pt>
              </c:numCache>
            </c:numRef>
          </c:val>
          <c:extLst>
            <c:ext xmlns:c16="http://schemas.microsoft.com/office/drawing/2014/chart" uri="{C3380CC4-5D6E-409C-BE32-E72D297353CC}">
              <c16:uniqueId val="{00000001-64E9-4110-8A72-7CF678ADC63F}"/>
            </c:ext>
          </c:extLst>
        </c:ser>
        <c:dLbls>
          <c:showLegendKey val="0"/>
          <c:showVal val="0"/>
          <c:showCatName val="0"/>
          <c:showSerName val="0"/>
          <c:showPercent val="0"/>
          <c:showBubbleSize val="0"/>
        </c:dLbls>
        <c:gapWidth val="219"/>
        <c:overlap val="-27"/>
        <c:axId val="422911568"/>
        <c:axId val="422913528"/>
      </c:barChart>
      <c:catAx>
        <c:axId val="422911568"/>
        <c:scaling>
          <c:orientation val="minMax"/>
        </c:scaling>
        <c:delete val="0"/>
        <c:axPos val="b"/>
        <c:numFmt formatCode="General" sourceLinked="1"/>
        <c:majorTickMark val="in"/>
        <c:minorTickMark val="none"/>
        <c:tickLblPos val="high"/>
        <c:spPr>
          <a:noFill/>
          <a:ln w="9525" cap="flat" cmpd="sng" algn="ctr">
            <a:solidFill>
              <a:srgbClr val="333333">
                <a:alpha val="50000"/>
              </a:srgbClr>
            </a:solidFill>
            <a:round/>
          </a:ln>
          <a:effectLst/>
        </c:spPr>
        <c:txPr>
          <a:bodyPr rot="-60000000" spcFirstLastPara="1" vertOverflow="ellipsis" vert="horz" wrap="square" anchor="ctr" anchorCtr="1"/>
          <a:lstStyle/>
          <a:p>
            <a:pPr>
              <a:defRPr sz="800" b="1"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3528"/>
        <c:crosses val="autoZero"/>
        <c:auto val="1"/>
        <c:lblAlgn val="ctr"/>
        <c:lblOffset val="100"/>
        <c:noMultiLvlLbl val="0"/>
      </c:catAx>
      <c:valAx>
        <c:axId val="422913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1" i="1"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r>
                  <a:rPr lang="en-GB" sz="800" b="1" i="1" dirty="0">
                    <a:solidFill>
                      <a:srgbClr val="333333"/>
                    </a:solidFill>
                  </a:rPr>
                  <a:t>LS Mean Change from</a:t>
                </a:r>
                <a:r>
                  <a:rPr lang="hu-HU" sz="800" b="1" i="1" dirty="0">
                    <a:solidFill>
                      <a:srgbClr val="333333"/>
                    </a:solidFill>
                  </a:rPr>
                  <a:t> </a:t>
                </a:r>
                <a:r>
                  <a:rPr lang="en-GB" sz="800" b="1" i="1" dirty="0">
                    <a:solidFill>
                      <a:srgbClr val="333333"/>
                    </a:solidFill>
                  </a:rPr>
                  <a:t>Baseline</a:t>
                </a:r>
              </a:p>
            </c:rich>
          </c:tx>
          <c:layout>
            <c:manualLayout>
              <c:xMode val="edge"/>
              <c:yMode val="edge"/>
              <c:x val="0.11326672451370362"/>
              <c:y val="0.17184684452108903"/>
            </c:manualLayout>
          </c:layout>
          <c:overlay val="0"/>
          <c:spPr>
            <a:noFill/>
            <a:ln>
              <a:noFill/>
            </a:ln>
            <a:effectLst/>
          </c:spPr>
          <c:txPr>
            <a:bodyPr rot="-5400000" spcFirstLastPara="1" vertOverflow="ellipsis" vert="horz" wrap="square" anchor="ctr" anchorCtr="1"/>
            <a:lstStyle/>
            <a:p>
              <a:pPr>
                <a:defRPr sz="800" b="1" i="1"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title>
        <c:numFmt formatCode="#,##0.0" sourceLinked="0"/>
        <c:majorTickMark val="out"/>
        <c:minorTickMark val="out"/>
        <c:tickLblPos val="nextTo"/>
        <c:spPr>
          <a:noFill/>
          <a:ln>
            <a:solidFill>
              <a:srgbClr val="333333">
                <a:alpha val="50000"/>
              </a:srgbClr>
            </a:solidFill>
          </a:ln>
          <a:effectLst/>
        </c:spPr>
        <c:txPr>
          <a:bodyPr rot="-6000000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1568"/>
        <c:crossesAt val="0"/>
        <c:crossBetween val="between"/>
        <c:majorUnit val="0.8"/>
        <c:minorUnit val="0.4"/>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1987822383172745E-2"/>
          <c:y val="0.18514765564510682"/>
          <c:w val="0.89393429994234097"/>
          <c:h val="0.58358138529646242"/>
        </c:manualLayout>
      </c:layout>
      <c:barChart>
        <c:barDir val="col"/>
        <c:grouping val="clustered"/>
        <c:varyColors val="0"/>
        <c:ser>
          <c:idx val="0"/>
          <c:order val="0"/>
          <c:tx>
            <c:strRef>
              <c:f>Munka1!$B$1</c:f>
              <c:strCache>
                <c:ptCount val="1"/>
                <c:pt idx="0">
                  <c:v>Placebo</c:v>
                </c:pt>
              </c:strCache>
            </c:strRef>
          </c:tx>
          <c:spPr>
            <a:solidFill>
              <a:srgbClr val="BABABA"/>
            </a:solidFill>
            <a:ln>
              <a:noFill/>
            </a:ln>
            <a:effectLst/>
          </c:spPr>
          <c:invertIfNegative val="0"/>
          <c:dPt>
            <c:idx val="0"/>
            <c:invertIfNegative val="0"/>
            <c:bubble3D val="0"/>
            <c:spPr>
              <a:solidFill>
                <a:srgbClr val="BABABA"/>
              </a:solidFill>
              <a:ln>
                <a:noFill/>
              </a:ln>
              <a:effectLst/>
            </c:spPr>
            <c:extLst>
              <c:ext xmlns:c16="http://schemas.microsoft.com/office/drawing/2014/chart" uri="{C3380CC4-5D6E-409C-BE32-E72D297353CC}">
                <c16:uniqueId val="{00000001-86A7-4AF6-88EE-1F95157662A0}"/>
              </c:ext>
            </c:extLst>
          </c:dPt>
          <c:dPt>
            <c:idx val="1"/>
            <c:invertIfNegative val="0"/>
            <c:bubble3D val="0"/>
            <c:spPr>
              <a:solidFill>
                <a:srgbClr val="BABABA"/>
              </a:solidFill>
              <a:ln>
                <a:noFill/>
              </a:ln>
              <a:effectLst/>
            </c:spPr>
            <c:extLst>
              <c:ext xmlns:c16="http://schemas.microsoft.com/office/drawing/2014/chart" uri="{C3380CC4-5D6E-409C-BE32-E72D297353CC}">
                <c16:uniqueId val="{00000003-86A7-4AF6-88EE-1F95157662A0}"/>
              </c:ext>
            </c:extLst>
          </c:dPt>
          <c:dPt>
            <c:idx val="2"/>
            <c:invertIfNegative val="0"/>
            <c:bubble3D val="0"/>
            <c:spPr>
              <a:solidFill>
                <a:srgbClr val="BABABA"/>
              </a:solidFill>
              <a:ln>
                <a:noFill/>
              </a:ln>
              <a:effectLst/>
            </c:spPr>
            <c:extLst>
              <c:ext xmlns:c16="http://schemas.microsoft.com/office/drawing/2014/chart" uri="{C3380CC4-5D6E-409C-BE32-E72D297353CC}">
                <c16:uniqueId val="{00000005-86A7-4AF6-88EE-1F95157662A0}"/>
              </c:ext>
            </c:extLst>
          </c:dPt>
          <c:dPt>
            <c:idx val="3"/>
            <c:invertIfNegative val="0"/>
            <c:bubble3D val="0"/>
            <c:spPr>
              <a:solidFill>
                <a:srgbClr val="BABABA"/>
              </a:solidFill>
              <a:ln>
                <a:noFill/>
              </a:ln>
              <a:effectLst/>
            </c:spPr>
            <c:extLst>
              <c:ext xmlns:c16="http://schemas.microsoft.com/office/drawing/2014/chart" uri="{C3380CC4-5D6E-409C-BE32-E72D297353CC}">
                <c16:uniqueId val="{00000007-86A7-4AF6-88EE-1F95157662A0}"/>
              </c:ext>
            </c:extLst>
          </c:dPt>
          <c:cat>
            <c:strRef>
              <c:f>Munka1!$A$2:$A$8</c:f>
              <c:strCache>
                <c:ptCount val="7"/>
                <c:pt idx="0">
                  <c:v>Difficulty in abstract thinking (N5)</c:v>
                </c:pt>
                <c:pt idx="1">
                  <c:v>Mannerisms and posturing (G5)</c:v>
                </c:pt>
                <c:pt idx="2">
                  <c:v>Disorientation (G10)</c:v>
                </c:pt>
                <c:pt idx="3">
                  <c:v>Poor attention (G11)</c:v>
                </c:pt>
                <c:pt idx="4">
                  <c:v>Disturbance of volition (G13)</c:v>
                </c:pt>
                <c:pt idx="5">
                  <c:v>Preoccupation (G15)</c:v>
                </c:pt>
                <c:pt idx="6">
                  <c:v>Conceptual disorganisation (P2)</c:v>
                </c:pt>
              </c:strCache>
            </c:strRef>
          </c:cat>
          <c:val>
            <c:numRef>
              <c:f>Munka1!$B$2:$B$8</c:f>
              <c:numCache>
                <c:formatCode>General</c:formatCode>
                <c:ptCount val="7"/>
                <c:pt idx="0">
                  <c:v>-0.35</c:v>
                </c:pt>
                <c:pt idx="1">
                  <c:v>-0.3</c:v>
                </c:pt>
                <c:pt idx="2">
                  <c:v>-0.34</c:v>
                </c:pt>
                <c:pt idx="3">
                  <c:v>-0.32</c:v>
                </c:pt>
                <c:pt idx="4">
                  <c:v>-0.36</c:v>
                </c:pt>
                <c:pt idx="5">
                  <c:v>-0.49</c:v>
                </c:pt>
                <c:pt idx="6">
                  <c:v>-0.56999999999999995</c:v>
                </c:pt>
              </c:numCache>
            </c:numRef>
          </c:val>
          <c:extLst>
            <c:ext xmlns:c16="http://schemas.microsoft.com/office/drawing/2014/chart" uri="{C3380CC4-5D6E-409C-BE32-E72D297353CC}">
              <c16:uniqueId val="{00000008-86A7-4AF6-88EE-1F95157662A0}"/>
            </c:ext>
          </c:extLst>
        </c:ser>
        <c:ser>
          <c:idx val="1"/>
          <c:order val="1"/>
          <c:tx>
            <c:strRef>
              <c:f>Munka1!$C$1</c:f>
              <c:strCache>
                <c:ptCount val="1"/>
                <c:pt idx="0">
                  <c:v>Cariprazine 1.5-9 mg/d</c:v>
                </c:pt>
              </c:strCache>
            </c:strRef>
          </c:tx>
          <c:spPr>
            <a:solidFill>
              <a:schemeClr val="accent4"/>
            </a:solidFill>
            <a:ln>
              <a:noFill/>
            </a:ln>
            <a:effectLst/>
          </c:spPr>
          <c:invertIfNegative val="0"/>
          <c:cat>
            <c:strRef>
              <c:f>Munka1!$A$2:$A$8</c:f>
              <c:strCache>
                <c:ptCount val="7"/>
                <c:pt idx="0">
                  <c:v>Difficulty in abstract thinking (N5)</c:v>
                </c:pt>
                <c:pt idx="1">
                  <c:v>Mannerisms and posturing (G5)</c:v>
                </c:pt>
                <c:pt idx="2">
                  <c:v>Disorientation (G10)</c:v>
                </c:pt>
                <c:pt idx="3">
                  <c:v>Poor attention (G11)</c:v>
                </c:pt>
                <c:pt idx="4">
                  <c:v>Disturbance of volition (G13)</c:v>
                </c:pt>
                <c:pt idx="5">
                  <c:v>Preoccupation (G15)</c:v>
                </c:pt>
                <c:pt idx="6">
                  <c:v>Conceptual disorganisation (P2)</c:v>
                </c:pt>
              </c:strCache>
            </c:strRef>
          </c:cat>
          <c:val>
            <c:numRef>
              <c:f>Munka1!$C$2:$C$8</c:f>
              <c:numCache>
                <c:formatCode>General</c:formatCode>
                <c:ptCount val="7"/>
                <c:pt idx="0">
                  <c:v>-0.57999999999999996</c:v>
                </c:pt>
                <c:pt idx="1">
                  <c:v>-0.42</c:v>
                </c:pt>
                <c:pt idx="2">
                  <c:v>-0.55000000000000004</c:v>
                </c:pt>
                <c:pt idx="3">
                  <c:v>-0.65</c:v>
                </c:pt>
                <c:pt idx="4">
                  <c:v>-0.57999999999999996</c:v>
                </c:pt>
                <c:pt idx="5">
                  <c:v>-0.78</c:v>
                </c:pt>
                <c:pt idx="6">
                  <c:v>-0.99</c:v>
                </c:pt>
              </c:numCache>
            </c:numRef>
          </c:val>
          <c:extLst>
            <c:ext xmlns:c16="http://schemas.microsoft.com/office/drawing/2014/chart" uri="{C3380CC4-5D6E-409C-BE32-E72D297353CC}">
              <c16:uniqueId val="{00000009-86A7-4AF6-88EE-1F95157662A0}"/>
            </c:ext>
          </c:extLst>
        </c:ser>
        <c:dLbls>
          <c:showLegendKey val="0"/>
          <c:showVal val="0"/>
          <c:showCatName val="0"/>
          <c:showSerName val="0"/>
          <c:showPercent val="0"/>
          <c:showBubbleSize val="0"/>
        </c:dLbls>
        <c:gapWidth val="219"/>
        <c:overlap val="-27"/>
        <c:axId val="422916664"/>
        <c:axId val="422910784"/>
      </c:barChart>
      <c:catAx>
        <c:axId val="422916664"/>
        <c:scaling>
          <c:orientation val="minMax"/>
        </c:scaling>
        <c:delete val="0"/>
        <c:axPos val="b"/>
        <c:title>
          <c:tx>
            <c:rich>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r>
                  <a:rPr lang="en-GB" sz="700" b="1" dirty="0">
                    <a:solidFill>
                      <a:srgbClr val="333333"/>
                    </a:solidFill>
                    <a:latin typeface="Arial" panose="020B0604020202020204" pitchFamily="34" charset="0"/>
                    <a:cs typeface="Arial" panose="020B0604020202020204" pitchFamily="34" charset="0"/>
                  </a:rPr>
                  <a:t>Disorganised thought factor items</a:t>
                </a:r>
              </a:p>
            </c:rich>
          </c:tx>
          <c:layout>
            <c:manualLayout>
              <c:xMode val="edge"/>
              <c:yMode val="edge"/>
              <c:x val="0.37195770670519473"/>
              <c:y val="3.2614482549787396E-3"/>
            </c:manualLayout>
          </c:layout>
          <c:overlay val="0"/>
          <c:spPr>
            <a:noFill/>
            <a:ln>
              <a:noFill/>
            </a:ln>
            <a:effectLst/>
          </c:spPr>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title>
        <c:numFmt formatCode="General" sourceLinked="1"/>
        <c:majorTickMark val="in"/>
        <c:minorTickMark val="none"/>
        <c:tickLblPos val="high"/>
        <c:spPr>
          <a:noFill/>
          <a:ln w="9525" cap="flat" cmpd="sng" algn="ctr">
            <a:solidFill>
              <a:srgbClr val="333333">
                <a:alpha val="50000"/>
              </a:srgbClr>
            </a:solidFill>
            <a:round/>
          </a:ln>
          <a:effectLst/>
        </c:spPr>
        <c:txPr>
          <a:bodyPr rot="-60000000" spcFirstLastPara="1" vertOverflow="ellipsis" vert="horz" wrap="square" anchor="ctr" anchorCtr="1"/>
          <a:lstStyle/>
          <a:p>
            <a:pPr>
              <a:defRPr sz="6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0784"/>
        <c:crosses val="autoZero"/>
        <c:auto val="1"/>
        <c:lblAlgn val="ctr"/>
        <c:lblOffset val="100"/>
        <c:noMultiLvlLbl val="0"/>
      </c:catAx>
      <c:valAx>
        <c:axId val="422910784"/>
        <c:scaling>
          <c:orientation val="minMax"/>
          <c:max val="0"/>
        </c:scaling>
        <c:delete val="0"/>
        <c:axPos val="l"/>
        <c:majorGridlines>
          <c:spPr>
            <a:ln w="9525" cap="flat" cmpd="sng" algn="ctr">
              <a:solidFill>
                <a:schemeClr val="tx1">
                  <a:lumMod val="15000"/>
                  <a:lumOff val="85000"/>
                </a:schemeClr>
              </a:solidFill>
              <a:round/>
            </a:ln>
            <a:effectLst/>
          </c:spPr>
        </c:majorGridlines>
        <c:numFmt formatCode="#,##0.0" sourceLinked="0"/>
        <c:majorTickMark val="out"/>
        <c:minorTickMark val="out"/>
        <c:tickLblPos val="nextTo"/>
        <c:spPr>
          <a:noFill/>
          <a:ln>
            <a:solidFill>
              <a:srgbClr val="333333">
                <a:alpha val="50000"/>
              </a:srgbClr>
            </a:solidFill>
          </a:ln>
          <a:effectLst/>
        </c:spPr>
        <c:txPr>
          <a:bodyPr rot="-6000000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6664"/>
        <c:crossesAt val="0"/>
        <c:crossBetween val="between"/>
        <c:majorUnit val="0.2"/>
        <c:minorUnit val="0.2"/>
      </c:valAx>
      <c:spPr>
        <a:noFill/>
        <a:ln>
          <a:noFill/>
        </a:ln>
        <a:effectLst/>
      </c:spPr>
    </c:plotArea>
    <c:legend>
      <c:legendPos val="b"/>
      <c:layout>
        <c:manualLayout>
          <c:xMode val="edge"/>
          <c:yMode val="edge"/>
          <c:x val="0.12455319029168113"/>
          <c:y val="0.68575175846935055"/>
          <c:w val="0.53547481447428913"/>
          <c:h val="5.493434024103229E-2"/>
        </c:manualLayout>
      </c:layout>
      <c:overlay val="0"/>
      <c:spPr>
        <a:noFill/>
        <a:ln>
          <a:noFill/>
        </a:ln>
        <a:effectLst/>
      </c:spPr>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500">
          <a:solidFill>
            <a:srgbClr val="333333"/>
          </a:solidFill>
          <a:latin typeface="Verdana" panose="020B0604030504040204" pitchFamily="34" charset="0"/>
          <a:ea typeface="Verdana" panose="020B0604030504040204" pitchFamily="34" charset="0"/>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4601312077550797E-2"/>
          <c:y val="0.22311268290246461"/>
          <c:w val="0.89393429994234097"/>
          <c:h val="0.72310415527111171"/>
        </c:manualLayout>
      </c:layout>
      <c:barChart>
        <c:barDir val="col"/>
        <c:grouping val="clustered"/>
        <c:varyColors val="0"/>
        <c:ser>
          <c:idx val="0"/>
          <c:order val="0"/>
          <c:tx>
            <c:strRef>
              <c:f>Munka1!$B$1</c:f>
              <c:strCache>
                <c:ptCount val="1"/>
                <c:pt idx="0">
                  <c:v>Placebo</c:v>
                </c:pt>
              </c:strCache>
            </c:strRef>
          </c:tx>
          <c:spPr>
            <a:solidFill>
              <a:srgbClr val="BABABA"/>
            </a:solidFill>
            <a:ln>
              <a:noFill/>
            </a:ln>
            <a:effectLst/>
          </c:spPr>
          <c:invertIfNegative val="0"/>
          <c:dPt>
            <c:idx val="0"/>
            <c:invertIfNegative val="0"/>
            <c:bubble3D val="0"/>
            <c:spPr>
              <a:solidFill>
                <a:srgbClr val="BABABA"/>
              </a:solidFill>
              <a:ln>
                <a:noFill/>
              </a:ln>
              <a:effectLst/>
            </c:spPr>
            <c:extLst>
              <c:ext xmlns:c16="http://schemas.microsoft.com/office/drawing/2014/chart" uri="{C3380CC4-5D6E-409C-BE32-E72D297353CC}">
                <c16:uniqueId val="{00000001-11C4-40DF-B620-7D193FA50244}"/>
              </c:ext>
            </c:extLst>
          </c:dPt>
          <c:dPt>
            <c:idx val="1"/>
            <c:invertIfNegative val="0"/>
            <c:bubble3D val="0"/>
            <c:spPr>
              <a:solidFill>
                <a:srgbClr val="BABABA"/>
              </a:solidFill>
              <a:ln>
                <a:noFill/>
              </a:ln>
              <a:effectLst/>
            </c:spPr>
            <c:extLst>
              <c:ext xmlns:c16="http://schemas.microsoft.com/office/drawing/2014/chart" uri="{C3380CC4-5D6E-409C-BE32-E72D297353CC}">
                <c16:uniqueId val="{00000003-11C4-40DF-B620-7D193FA50244}"/>
              </c:ext>
            </c:extLst>
          </c:dPt>
          <c:dPt>
            <c:idx val="2"/>
            <c:invertIfNegative val="0"/>
            <c:bubble3D val="0"/>
            <c:spPr>
              <a:solidFill>
                <a:srgbClr val="BABABA"/>
              </a:solidFill>
              <a:ln>
                <a:noFill/>
              </a:ln>
              <a:effectLst/>
            </c:spPr>
            <c:extLst>
              <c:ext xmlns:c16="http://schemas.microsoft.com/office/drawing/2014/chart" uri="{C3380CC4-5D6E-409C-BE32-E72D297353CC}">
                <c16:uniqueId val="{00000005-11C4-40DF-B620-7D193FA50244}"/>
              </c:ext>
            </c:extLst>
          </c:dPt>
          <c:dPt>
            <c:idx val="3"/>
            <c:invertIfNegative val="0"/>
            <c:bubble3D val="0"/>
            <c:spPr>
              <a:solidFill>
                <a:srgbClr val="BABABA"/>
              </a:solidFill>
              <a:ln>
                <a:noFill/>
              </a:ln>
              <a:effectLst/>
            </c:spPr>
            <c:extLst>
              <c:ext xmlns:c16="http://schemas.microsoft.com/office/drawing/2014/chart" uri="{C3380CC4-5D6E-409C-BE32-E72D297353CC}">
                <c16:uniqueId val="{00000007-11C4-40DF-B620-7D193FA50244}"/>
              </c:ext>
            </c:extLst>
          </c:dPt>
          <c:cat>
            <c:strRef>
              <c:f>Munka1!$A$2:$A$6</c:f>
              <c:strCache>
                <c:ptCount val="5"/>
                <c:pt idx="0">
                  <c:v>Conceptual disorganisation (P2)</c:v>
                </c:pt>
                <c:pt idx="1">
                  <c:v>Difficulty in abstract thinking (N5)</c:v>
                </c:pt>
                <c:pt idx="2">
                  <c:v>Stereotyped thinking (N7)</c:v>
                </c:pt>
                <c:pt idx="3">
                  <c:v>Disorientation (G10)</c:v>
                </c:pt>
                <c:pt idx="4">
                  <c:v>Poor attention (G11)</c:v>
                </c:pt>
              </c:strCache>
            </c:strRef>
          </c:cat>
          <c:val>
            <c:numRef>
              <c:f>Munka1!$B$2:$B$6</c:f>
              <c:numCache>
                <c:formatCode>General</c:formatCode>
                <c:ptCount val="5"/>
                <c:pt idx="0">
                  <c:v>-0.56999999999999995</c:v>
                </c:pt>
                <c:pt idx="1">
                  <c:v>-0.35</c:v>
                </c:pt>
                <c:pt idx="2">
                  <c:v>-0.42</c:v>
                </c:pt>
                <c:pt idx="3">
                  <c:v>-0.34</c:v>
                </c:pt>
                <c:pt idx="4">
                  <c:v>-0.32</c:v>
                </c:pt>
              </c:numCache>
            </c:numRef>
          </c:val>
          <c:extLst>
            <c:ext xmlns:c16="http://schemas.microsoft.com/office/drawing/2014/chart" uri="{C3380CC4-5D6E-409C-BE32-E72D297353CC}">
              <c16:uniqueId val="{00000008-11C4-40DF-B620-7D193FA50244}"/>
            </c:ext>
          </c:extLst>
        </c:ser>
        <c:ser>
          <c:idx val="1"/>
          <c:order val="1"/>
          <c:tx>
            <c:strRef>
              <c:f>Munka1!$C$1</c:f>
              <c:strCache>
                <c:ptCount val="1"/>
                <c:pt idx="0">
                  <c:v>Cariprazine 1.5-9 mg/d</c:v>
                </c:pt>
              </c:strCache>
            </c:strRef>
          </c:tx>
          <c:spPr>
            <a:solidFill>
              <a:schemeClr val="accent4"/>
            </a:solidFill>
            <a:ln>
              <a:noFill/>
            </a:ln>
            <a:effectLst/>
          </c:spPr>
          <c:invertIfNegative val="0"/>
          <c:cat>
            <c:strRef>
              <c:f>Munka1!$A$2:$A$6</c:f>
              <c:strCache>
                <c:ptCount val="5"/>
                <c:pt idx="0">
                  <c:v>Conceptual disorganisation (P2)</c:v>
                </c:pt>
                <c:pt idx="1">
                  <c:v>Difficulty in abstract thinking (N5)</c:v>
                </c:pt>
                <c:pt idx="2">
                  <c:v>Stereotyped thinking (N7)</c:v>
                </c:pt>
                <c:pt idx="3">
                  <c:v>Disorientation (G10)</c:v>
                </c:pt>
                <c:pt idx="4">
                  <c:v>Poor attention (G11)</c:v>
                </c:pt>
              </c:strCache>
            </c:strRef>
          </c:cat>
          <c:val>
            <c:numRef>
              <c:f>Munka1!$C$2:$C$6</c:f>
              <c:numCache>
                <c:formatCode>General</c:formatCode>
                <c:ptCount val="5"/>
                <c:pt idx="0">
                  <c:v>-0.99</c:v>
                </c:pt>
                <c:pt idx="1">
                  <c:v>-0.57999999999999996</c:v>
                </c:pt>
                <c:pt idx="2">
                  <c:v>-0.62</c:v>
                </c:pt>
                <c:pt idx="3">
                  <c:v>-0.55000000000000004</c:v>
                </c:pt>
                <c:pt idx="4">
                  <c:v>-0.65</c:v>
                </c:pt>
              </c:numCache>
            </c:numRef>
          </c:val>
          <c:extLst>
            <c:ext xmlns:c16="http://schemas.microsoft.com/office/drawing/2014/chart" uri="{C3380CC4-5D6E-409C-BE32-E72D297353CC}">
              <c16:uniqueId val="{00000009-11C4-40DF-B620-7D193FA50244}"/>
            </c:ext>
          </c:extLst>
        </c:ser>
        <c:dLbls>
          <c:showLegendKey val="0"/>
          <c:showVal val="0"/>
          <c:showCatName val="0"/>
          <c:showSerName val="0"/>
          <c:showPercent val="0"/>
          <c:showBubbleSize val="0"/>
        </c:dLbls>
        <c:gapWidth val="219"/>
        <c:overlap val="-27"/>
        <c:axId val="422916664"/>
        <c:axId val="422910784"/>
      </c:barChart>
      <c:catAx>
        <c:axId val="422916664"/>
        <c:scaling>
          <c:orientation val="minMax"/>
        </c:scaling>
        <c:delete val="0"/>
        <c:axPos val="b"/>
        <c:title>
          <c:tx>
            <c:rich>
              <a:bodyPr rot="0" spcFirstLastPara="1" vertOverflow="ellipsis" vert="horz" wrap="square" anchor="ctr" anchorCtr="1"/>
              <a:lstStyle/>
              <a:p>
                <a:pPr>
                  <a:defRPr sz="600" b="1"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r>
                  <a:rPr lang="en-GB" sz="700" b="1" noProof="0" dirty="0"/>
                  <a:t>Cognitive factor items</a:t>
                </a:r>
              </a:p>
            </c:rich>
          </c:tx>
          <c:layout>
            <c:manualLayout>
              <c:xMode val="edge"/>
              <c:yMode val="edge"/>
              <c:x val="0.3719577707579767"/>
              <c:y val="9.2608380667522274E-3"/>
            </c:manualLayout>
          </c:layout>
          <c:overlay val="0"/>
          <c:spPr>
            <a:noFill/>
            <a:ln>
              <a:noFill/>
            </a:ln>
            <a:effectLst/>
          </c:spPr>
          <c:txPr>
            <a:bodyPr rot="0" spcFirstLastPara="1" vertOverflow="ellipsis" vert="horz" wrap="square" anchor="ctr" anchorCtr="1"/>
            <a:lstStyle/>
            <a:p>
              <a:pPr>
                <a:defRPr sz="600" b="1"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title>
        <c:numFmt formatCode="General" sourceLinked="1"/>
        <c:majorTickMark val="in"/>
        <c:minorTickMark val="none"/>
        <c:tickLblPos val="high"/>
        <c:spPr>
          <a:noFill/>
          <a:ln w="9525" cap="flat" cmpd="sng" algn="ctr">
            <a:solidFill>
              <a:srgbClr val="333333">
                <a:alpha val="50000"/>
              </a:srgbClr>
            </a:solidFill>
            <a:round/>
          </a:ln>
          <a:effectLst/>
        </c:spPr>
        <c:txPr>
          <a:bodyPr rot="-60000000" spcFirstLastPara="1" vertOverflow="ellipsis" vert="horz" wrap="square" anchor="ctr" anchorCtr="1"/>
          <a:lstStyle/>
          <a:p>
            <a:pPr>
              <a:defRPr sz="6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0784"/>
        <c:crosses val="autoZero"/>
        <c:auto val="1"/>
        <c:lblAlgn val="ctr"/>
        <c:lblOffset val="100"/>
        <c:noMultiLvlLbl val="0"/>
      </c:catAx>
      <c:valAx>
        <c:axId val="422910784"/>
        <c:scaling>
          <c:orientation val="minMax"/>
          <c:max val="0"/>
        </c:scaling>
        <c:delete val="0"/>
        <c:axPos val="l"/>
        <c:majorGridlines>
          <c:spPr>
            <a:ln w="9525" cap="flat" cmpd="sng" algn="ctr">
              <a:solidFill>
                <a:schemeClr val="tx1">
                  <a:lumMod val="15000"/>
                  <a:lumOff val="85000"/>
                </a:schemeClr>
              </a:solidFill>
              <a:round/>
            </a:ln>
            <a:effectLst/>
          </c:spPr>
        </c:majorGridlines>
        <c:numFmt formatCode="#,##0.0" sourceLinked="0"/>
        <c:majorTickMark val="out"/>
        <c:minorTickMark val="out"/>
        <c:tickLblPos val="nextTo"/>
        <c:spPr>
          <a:noFill/>
          <a:ln>
            <a:solidFill>
              <a:srgbClr val="333333">
                <a:alpha val="50000"/>
              </a:srgbClr>
            </a:solidFill>
          </a:ln>
          <a:effectLst/>
        </c:spPr>
        <c:txPr>
          <a:bodyPr rot="-6000000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crossAx val="422916664"/>
        <c:crossesAt val="0"/>
        <c:crossBetween val="between"/>
        <c:majorUnit val="0.2"/>
        <c:minorUnit val="0.2"/>
      </c:valAx>
      <c:spPr>
        <a:noFill/>
        <a:ln>
          <a:noFill/>
        </a:ln>
        <a:effectLst/>
      </c:spPr>
    </c:plotArea>
    <c:legend>
      <c:legendPos val="b"/>
      <c:legendEntry>
        <c:idx val="0"/>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legendEntry>
      <c:legendEntry>
        <c:idx val="1"/>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legendEntry>
      <c:layout>
        <c:manualLayout>
          <c:xMode val="edge"/>
          <c:yMode val="edge"/>
          <c:x val="0.1204926917469754"/>
          <c:y val="0.85702451450367356"/>
          <c:w val="0.63209183096799071"/>
          <c:h val="7.814173166955185E-2"/>
        </c:manualLayout>
      </c:layout>
      <c:overlay val="0"/>
      <c:spPr>
        <a:noFill/>
        <a:ln>
          <a:noFill/>
        </a:ln>
        <a:effectLst/>
      </c:spPr>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solidFill>
            <a:srgbClr val="333333"/>
          </a:solidFill>
          <a:latin typeface="Arial" panose="020B0604020202020204" pitchFamily="34" charset="0"/>
          <a:ea typeface="Verdana" panose="020B0604030504040204" pitchFamily="34" charset="0"/>
          <a:cs typeface="Arial" panose="020B0604020202020204" pitchFamily="34" charset="0"/>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700" b="1" i="0" u="none" strike="noStrike" kern="1200" spc="0" baseline="0">
                <a:solidFill>
                  <a:srgbClr val="333333"/>
                </a:solidFill>
                <a:latin typeface="Arial" panose="020B0604020202020204" pitchFamily="34" charset="0"/>
                <a:ea typeface="+mn-ea"/>
                <a:cs typeface="Arial" panose="020B0604020202020204" pitchFamily="34" charset="0"/>
              </a:defRPr>
            </a:pPr>
            <a:r>
              <a:rPr lang="hu-HU" sz="700" b="1">
                <a:solidFill>
                  <a:srgbClr val="333333"/>
                </a:solidFill>
              </a:rPr>
              <a:t>MADRS Concentration Item</a:t>
            </a:r>
            <a:endParaRPr lang="en-GB" sz="700" b="1">
              <a:solidFill>
                <a:srgbClr val="333333"/>
              </a:solidFill>
            </a:endParaRPr>
          </a:p>
        </c:rich>
      </c:tx>
      <c:layout>
        <c:manualLayout>
          <c:xMode val="edge"/>
          <c:yMode val="edge"/>
          <c:x val="0.32760299709853224"/>
          <c:y val="3.4040184213453034E-2"/>
        </c:manualLayout>
      </c:layout>
      <c:overlay val="0"/>
      <c:spPr>
        <a:noFill/>
        <a:ln>
          <a:noFill/>
        </a:ln>
        <a:effectLst/>
      </c:spPr>
      <c:txPr>
        <a:bodyPr rot="0" spcFirstLastPara="1" vertOverflow="ellipsis" vert="horz" wrap="square" anchor="ctr" anchorCtr="1"/>
        <a:lstStyle/>
        <a:p>
          <a:pPr>
            <a:defRPr sz="700" b="1" i="0" u="none" strike="noStrike" kern="1200" spc="0" baseline="0">
              <a:solidFill>
                <a:srgbClr val="333333"/>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9583172846009775"/>
          <c:y val="0.2736541650237091"/>
          <c:w val="0.77697000648386672"/>
          <c:h val="0.60171044516566075"/>
        </c:manualLayout>
      </c:layout>
      <c:barChart>
        <c:barDir val="col"/>
        <c:grouping val="clustered"/>
        <c:varyColors val="0"/>
        <c:ser>
          <c:idx val="0"/>
          <c:order val="0"/>
          <c:tx>
            <c:strRef>
              <c:f>Munka1!$B$1</c:f>
              <c:strCache>
                <c:ptCount val="1"/>
                <c:pt idx="0">
                  <c:v>Placebo</c:v>
                </c:pt>
              </c:strCache>
            </c:strRef>
          </c:tx>
          <c:spPr>
            <a:solidFill>
              <a:srgbClr val="BABABA"/>
            </a:solidFill>
            <a:ln>
              <a:noFill/>
            </a:ln>
            <a:effectLst/>
          </c:spPr>
          <c:invertIfNegative val="0"/>
          <c:cat>
            <c:strRef>
              <c:f>Munka1!$A$2:$A$4</c:f>
              <c:strCache>
                <c:ptCount val="3"/>
                <c:pt idx="0">
                  <c:v>ITT population</c:v>
                </c:pt>
                <c:pt idx="1">
                  <c:v>Mild or worse cognitive symptoms</c:v>
                </c:pt>
                <c:pt idx="2">
                  <c:v>Moderate or worse cognitive symptoms</c:v>
                </c:pt>
              </c:strCache>
            </c:strRef>
          </c:cat>
          <c:val>
            <c:numRef>
              <c:f>Munka1!$B$2:$B$4</c:f>
              <c:numCache>
                <c:formatCode>General</c:formatCode>
                <c:ptCount val="3"/>
                <c:pt idx="0">
                  <c:v>-1.2</c:v>
                </c:pt>
                <c:pt idx="1">
                  <c:v>-1.3</c:v>
                </c:pt>
                <c:pt idx="2">
                  <c:v>-1.5</c:v>
                </c:pt>
              </c:numCache>
            </c:numRef>
          </c:val>
          <c:extLst>
            <c:ext xmlns:c16="http://schemas.microsoft.com/office/drawing/2014/chart" uri="{C3380CC4-5D6E-409C-BE32-E72D297353CC}">
              <c16:uniqueId val="{00000000-DD78-400E-91B4-762994BE81BD}"/>
            </c:ext>
          </c:extLst>
        </c:ser>
        <c:ser>
          <c:idx val="1"/>
          <c:order val="1"/>
          <c:tx>
            <c:strRef>
              <c:f>Munka1!$C$1</c:f>
              <c:strCache>
                <c:ptCount val="1"/>
                <c:pt idx="0">
                  <c:v>Cariprazine 1.5-3mg</c:v>
                </c:pt>
              </c:strCache>
            </c:strRef>
          </c:tx>
          <c:spPr>
            <a:solidFill>
              <a:srgbClr val="00AFAA"/>
            </a:solidFill>
            <a:ln>
              <a:noFill/>
            </a:ln>
            <a:effectLst/>
          </c:spPr>
          <c:invertIfNegative val="0"/>
          <c:cat>
            <c:strRef>
              <c:f>Munka1!$A$2:$A$4</c:f>
              <c:strCache>
                <c:ptCount val="3"/>
                <c:pt idx="0">
                  <c:v>ITT population</c:v>
                </c:pt>
                <c:pt idx="1">
                  <c:v>Mild or worse cognitive symptoms</c:v>
                </c:pt>
                <c:pt idx="2">
                  <c:v>Moderate or worse cognitive symptoms</c:v>
                </c:pt>
              </c:strCache>
            </c:strRef>
          </c:cat>
          <c:val>
            <c:numRef>
              <c:f>Munka1!$C$2:$C$4</c:f>
              <c:numCache>
                <c:formatCode>General</c:formatCode>
                <c:ptCount val="3"/>
                <c:pt idx="0">
                  <c:v>-1.5</c:v>
                </c:pt>
                <c:pt idx="1">
                  <c:v>-1.7</c:v>
                </c:pt>
                <c:pt idx="2">
                  <c:v>-1.8</c:v>
                </c:pt>
              </c:numCache>
            </c:numRef>
          </c:val>
          <c:extLst>
            <c:ext xmlns:c16="http://schemas.microsoft.com/office/drawing/2014/chart" uri="{C3380CC4-5D6E-409C-BE32-E72D297353CC}">
              <c16:uniqueId val="{00000001-DD78-400E-91B4-762994BE81BD}"/>
            </c:ext>
          </c:extLst>
        </c:ser>
        <c:dLbls>
          <c:showLegendKey val="0"/>
          <c:showVal val="0"/>
          <c:showCatName val="0"/>
          <c:showSerName val="0"/>
          <c:showPercent val="0"/>
          <c:showBubbleSize val="0"/>
        </c:dLbls>
        <c:gapWidth val="219"/>
        <c:overlap val="-27"/>
        <c:axId val="1978707296"/>
        <c:axId val="2004881200"/>
      </c:barChart>
      <c:catAx>
        <c:axId val="1978707296"/>
        <c:scaling>
          <c:orientation val="minMax"/>
        </c:scaling>
        <c:delete val="0"/>
        <c:axPos val="b"/>
        <c:numFmt formatCode="General" sourceLinked="1"/>
        <c:majorTickMark val="none"/>
        <c:minorTickMark val="none"/>
        <c:tickLblPos val="high"/>
        <c:spPr>
          <a:noFill/>
          <a:ln w="9525" cap="flat" cmpd="sng" algn="ctr">
            <a:solidFill>
              <a:srgbClr val="999999"/>
            </a:solidFill>
            <a:round/>
          </a:ln>
          <a:effectLst/>
        </c:spPr>
        <c:txPr>
          <a:bodyPr rot="-60000000" spcFirstLastPara="1" vertOverflow="ellipsis" vert="horz" wrap="square" anchor="ctr" anchorCtr="1"/>
          <a:lstStyle/>
          <a:p>
            <a:pPr>
              <a:defRPr sz="600" b="0"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crossAx val="2004881200"/>
        <c:crosses val="autoZero"/>
        <c:auto val="1"/>
        <c:lblAlgn val="ctr"/>
        <c:lblOffset val="100"/>
        <c:noMultiLvlLbl val="0"/>
      </c:catAx>
      <c:valAx>
        <c:axId val="200488120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mn-ea"/>
                    <a:cs typeface="Arial" panose="020B0604020202020204" pitchFamily="34" charset="0"/>
                  </a:defRPr>
                </a:pPr>
                <a:r>
                  <a:rPr lang="en-GB" sz="800" b="1" i="1" baseline="0" dirty="0">
                    <a:solidFill>
                      <a:srgbClr val="333333"/>
                    </a:solidFill>
                    <a:effectLst/>
                  </a:rPr>
                  <a:t>LS Mean Change from</a:t>
                </a:r>
                <a:r>
                  <a:rPr lang="hu-HU" sz="800" b="1" i="1" baseline="0" dirty="0">
                    <a:solidFill>
                      <a:srgbClr val="333333"/>
                    </a:solidFill>
                    <a:effectLst/>
                  </a:rPr>
                  <a:t> </a:t>
                </a:r>
                <a:r>
                  <a:rPr lang="en-GB" sz="800" b="1" i="1" baseline="0" dirty="0">
                    <a:solidFill>
                      <a:srgbClr val="333333"/>
                    </a:solidFill>
                    <a:effectLst/>
                  </a:rPr>
                  <a:t>Baseline</a:t>
                </a:r>
                <a:endParaRPr lang="en-GB" sz="800" dirty="0">
                  <a:solidFill>
                    <a:srgbClr val="333333"/>
                  </a:solidFill>
                  <a:effectLst/>
                </a:endParaRPr>
              </a:p>
            </c:rich>
          </c:tx>
          <c:layout>
            <c:manualLayout>
              <c:xMode val="edge"/>
              <c:yMode val="edge"/>
              <c:x val="1.8167701474623692E-2"/>
              <c:y val="0.2042916578199723"/>
            </c:manualLayout>
          </c:layout>
          <c:overlay val="0"/>
          <c:spPr>
            <a:noFill/>
            <a:ln>
              <a:noFill/>
            </a:ln>
            <a:effectLst/>
          </c:spPr>
          <c:txPr>
            <a:bodyPr rot="-540000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solidFill>
              <a:srgbClr val="999999"/>
            </a:solidFill>
          </a:ln>
          <a:effectLst/>
        </c:spPr>
        <c:txPr>
          <a:bodyPr rot="-60000000" spcFirstLastPara="1" vertOverflow="ellipsis" vert="horz" wrap="square" anchor="ctr" anchorCtr="1"/>
          <a:lstStyle/>
          <a:p>
            <a:pPr>
              <a:defRPr sz="600" b="0"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crossAx val="1978707296"/>
        <c:crosses val="autoZero"/>
        <c:crossBetween val="between"/>
      </c:valAx>
      <c:spPr>
        <a:noFill/>
        <a:ln>
          <a:noFill/>
        </a:ln>
        <a:effectLst/>
      </c:spPr>
    </c:plotArea>
    <c:legend>
      <c:legendPos val="b"/>
      <c:layout>
        <c:manualLayout>
          <c:xMode val="edge"/>
          <c:yMode val="edge"/>
          <c:x val="0.19711205072937241"/>
          <c:y val="0.87522369498619901"/>
          <c:w val="0.56035628722277719"/>
          <c:h val="0.10191810741284714"/>
        </c:manualLayout>
      </c:layout>
      <c:overlay val="0"/>
      <c:spPr>
        <a:noFill/>
        <a:ln>
          <a:noFill/>
        </a:ln>
        <a:effectLst/>
      </c:spPr>
      <c:txPr>
        <a:bodyPr rot="0" spcFirstLastPara="1" vertOverflow="ellipsis" vert="horz" wrap="square" anchor="ctr" anchorCtr="1"/>
        <a:lstStyle/>
        <a:p>
          <a:pPr>
            <a:defRPr sz="700" b="0"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00">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159805444833862"/>
          <c:y val="0.14900550921527514"/>
          <c:w val="0.58154474016514679"/>
          <c:h val="0.80410215555802245"/>
        </c:manualLayout>
      </c:layout>
      <c:barChart>
        <c:barDir val="col"/>
        <c:grouping val="clustered"/>
        <c:varyColors val="0"/>
        <c:ser>
          <c:idx val="0"/>
          <c:order val="0"/>
          <c:tx>
            <c:strRef>
              <c:f>Munka1!$B$1</c:f>
              <c:strCache>
                <c:ptCount val="1"/>
                <c:pt idx="0">
                  <c:v>Placebo</c:v>
                </c:pt>
              </c:strCache>
            </c:strRef>
          </c:tx>
          <c:spPr>
            <a:solidFill>
              <a:srgbClr val="BABABA"/>
            </a:solidFill>
            <a:ln>
              <a:noFill/>
            </a:ln>
            <a:effectLst/>
          </c:spPr>
          <c:invertIfNegative val="0"/>
          <c:cat>
            <c:strRef>
              <c:f>Munka1!$A$2</c:f>
              <c:strCache>
                <c:ptCount val="1"/>
                <c:pt idx="0">
                  <c:v>Cognitive factor</c:v>
                </c:pt>
              </c:strCache>
            </c:strRef>
          </c:cat>
          <c:val>
            <c:numRef>
              <c:f>Munka1!$B$2</c:f>
              <c:numCache>
                <c:formatCode>General</c:formatCode>
                <c:ptCount val="1"/>
                <c:pt idx="0">
                  <c:v>-1.86</c:v>
                </c:pt>
              </c:numCache>
            </c:numRef>
          </c:val>
          <c:extLst>
            <c:ext xmlns:c16="http://schemas.microsoft.com/office/drawing/2014/chart" uri="{C3380CC4-5D6E-409C-BE32-E72D297353CC}">
              <c16:uniqueId val="{00000000-3438-4DEA-9B35-569A7DB802AC}"/>
            </c:ext>
          </c:extLst>
        </c:ser>
        <c:ser>
          <c:idx val="1"/>
          <c:order val="1"/>
          <c:tx>
            <c:strRef>
              <c:f>Munka1!$C$1</c:f>
              <c:strCache>
                <c:ptCount val="1"/>
                <c:pt idx="0">
                  <c:v>Cariprazine 1.5-9mg/d</c:v>
                </c:pt>
              </c:strCache>
            </c:strRef>
          </c:tx>
          <c:spPr>
            <a:solidFill>
              <a:srgbClr val="004A50"/>
            </a:solidFill>
            <a:ln>
              <a:noFill/>
            </a:ln>
            <a:effectLst/>
          </c:spPr>
          <c:invertIfNegative val="0"/>
          <c:cat>
            <c:strRef>
              <c:f>Munka1!$A$2</c:f>
              <c:strCache>
                <c:ptCount val="1"/>
                <c:pt idx="0">
                  <c:v>Cognitive factor</c:v>
                </c:pt>
              </c:strCache>
            </c:strRef>
          </c:cat>
          <c:val>
            <c:numRef>
              <c:f>Munka1!$C$2</c:f>
              <c:numCache>
                <c:formatCode>General</c:formatCode>
                <c:ptCount val="1"/>
                <c:pt idx="0">
                  <c:v>-3.33</c:v>
                </c:pt>
              </c:numCache>
            </c:numRef>
          </c:val>
          <c:extLst>
            <c:ext xmlns:c16="http://schemas.microsoft.com/office/drawing/2014/chart" uri="{C3380CC4-5D6E-409C-BE32-E72D297353CC}">
              <c16:uniqueId val="{00000001-3438-4DEA-9B35-569A7DB802AC}"/>
            </c:ext>
          </c:extLst>
        </c:ser>
        <c:dLbls>
          <c:showLegendKey val="0"/>
          <c:showVal val="0"/>
          <c:showCatName val="0"/>
          <c:showSerName val="0"/>
          <c:showPercent val="0"/>
          <c:showBubbleSize val="0"/>
        </c:dLbls>
        <c:gapWidth val="219"/>
        <c:overlap val="-27"/>
        <c:axId val="1053524111"/>
        <c:axId val="951751151"/>
      </c:barChart>
      <c:catAx>
        <c:axId val="1053524111"/>
        <c:scaling>
          <c:orientation val="minMax"/>
        </c:scaling>
        <c:delete val="0"/>
        <c:axPos val="b"/>
        <c:numFmt formatCode="General" sourceLinked="1"/>
        <c:majorTickMark val="none"/>
        <c:minorTickMark val="none"/>
        <c:tickLblPos val="high"/>
        <c:spPr>
          <a:noFill/>
          <a:ln w="9525" cap="flat" cmpd="sng" algn="ctr">
            <a:solidFill>
              <a:srgbClr val="999999"/>
            </a:solidFill>
            <a:round/>
          </a:ln>
          <a:effectLst/>
        </c:spPr>
        <c:txPr>
          <a:bodyPr rot="-60000000" spcFirstLastPara="1" vertOverflow="ellipsis" vert="horz" wrap="square" anchor="ctr" anchorCtr="1"/>
          <a:lstStyle/>
          <a:p>
            <a:pPr>
              <a:defRPr sz="800" b="1"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crossAx val="951751151"/>
        <c:crosses val="autoZero"/>
        <c:auto val="1"/>
        <c:lblAlgn val="ctr"/>
        <c:lblOffset val="100"/>
        <c:noMultiLvlLbl val="0"/>
      </c:catAx>
      <c:valAx>
        <c:axId val="951751151"/>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800" b="1" i="1" baseline="0" dirty="0">
                    <a:solidFill>
                      <a:srgbClr val="333333"/>
                    </a:solidFill>
                    <a:effectLst/>
                  </a:rPr>
                  <a:t>LS Mean Change from</a:t>
                </a:r>
                <a:r>
                  <a:rPr lang="hu-HU" sz="800" b="1" i="1" baseline="0" dirty="0">
                    <a:solidFill>
                      <a:srgbClr val="333333"/>
                    </a:solidFill>
                    <a:effectLst/>
                  </a:rPr>
                  <a:t> </a:t>
                </a:r>
                <a:r>
                  <a:rPr lang="en-GB" sz="800" b="1" i="1" baseline="0" dirty="0">
                    <a:solidFill>
                      <a:srgbClr val="333333"/>
                    </a:solidFill>
                    <a:effectLst/>
                  </a:rPr>
                  <a:t>Baseline</a:t>
                </a:r>
                <a:endParaRPr lang="en-GB" sz="800" dirty="0">
                  <a:solidFill>
                    <a:srgbClr val="333333"/>
                  </a:solidFill>
                  <a:effectLst/>
                </a:endParaRPr>
              </a:p>
            </c:rich>
          </c:tx>
          <c:layout>
            <c:manualLayout>
              <c:xMode val="edge"/>
              <c:yMode val="edge"/>
              <c:x val="0"/>
              <c:y val="0.12412644721462202"/>
            </c:manualLayout>
          </c:layout>
          <c:overlay val="0"/>
          <c:spPr>
            <a:noFill/>
            <a:ln>
              <a:noFill/>
            </a:ln>
            <a:effectLst/>
          </c:spPr>
          <c:txPr>
            <a:bodyPr rot="-5400000" spcFirstLastPara="1" vertOverflow="ellipsis" vert="horz" wrap="square" anchor="ctr" anchorCtr="1"/>
            <a:lstStyle/>
            <a:p>
              <a:pPr>
                <a:defRPr sz="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a:solidFill>
              <a:srgbClr val="999999"/>
            </a:solidFill>
          </a:ln>
          <a:effectLst/>
        </c:spPr>
        <c:txPr>
          <a:bodyPr rot="-60000000" spcFirstLastPara="1" vertOverflow="ellipsis" vert="horz" wrap="square" anchor="ctr" anchorCtr="1"/>
          <a:lstStyle/>
          <a:p>
            <a:pPr>
              <a:defRPr sz="600" b="0" i="0" u="none" strike="noStrike" kern="1200" baseline="0">
                <a:solidFill>
                  <a:srgbClr val="333333"/>
                </a:solidFill>
                <a:latin typeface="Arial" panose="020B0604020202020204" pitchFamily="34" charset="0"/>
                <a:ea typeface="+mn-ea"/>
                <a:cs typeface="Arial" panose="020B0604020202020204" pitchFamily="34" charset="0"/>
              </a:defRPr>
            </a:pPr>
            <a:endParaRPr lang="en-US"/>
          </a:p>
        </c:txPr>
        <c:crossAx val="10535241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600">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0.60475</cdr:x>
      <cdr:y>0.88808</cdr:y>
    </cdr:from>
    <cdr:to>
      <cdr:x>0.77209</cdr:x>
      <cdr:y>0.99733</cdr:y>
    </cdr:to>
    <cdr:sp macro="" textlink="">
      <cdr:nvSpPr>
        <cdr:cNvPr id="3" name="Téglalap 2">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1213395" y="1376018"/>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0.7247</cdr:x>
      <cdr:y>0.79198</cdr:y>
    </cdr:from>
    <cdr:to>
      <cdr:x>0.84229</cdr:x>
      <cdr:y>1</cdr:y>
    </cdr:to>
    <cdr:sp macro="" textlink="">
      <cdr:nvSpPr>
        <cdr:cNvPr id="3" name="Szövegdoboz 2">
          <a:extLst xmlns:a="http://schemas.openxmlformats.org/drawingml/2006/main">
            <a:ext uri="{FF2B5EF4-FFF2-40B4-BE49-F238E27FC236}">
              <a16:creationId xmlns:a16="http://schemas.microsoft.com/office/drawing/2014/main" id="{1C97DF4D-197B-444E-9E61-96B9050789E0}"/>
            </a:ext>
          </a:extLst>
        </cdr:cNvPr>
        <cdr:cNvSpPr txBox="1"/>
      </cdr:nvSpPr>
      <cdr:spPr>
        <a:xfrm xmlns:a="http://schemas.openxmlformats.org/drawingml/2006/main">
          <a:off x="5635027" y="349426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hu-HU" sz="1100"/>
        </a:p>
      </cdr:txBody>
    </cdr:sp>
  </cdr:relSizeAnchor>
  <cdr:relSizeAnchor xmlns:cdr="http://schemas.openxmlformats.org/drawingml/2006/chartDrawing">
    <cdr:from>
      <cdr:x>0.38386</cdr:x>
      <cdr:y>0.43666</cdr:y>
    </cdr:from>
    <cdr:to>
      <cdr:x>0.4706</cdr:x>
      <cdr:y>0.51742</cdr:y>
    </cdr:to>
    <cdr:sp macro="" textlink="">
      <cdr:nvSpPr>
        <cdr:cNvPr id="5" name="Téglalap 4">
          <a:extLst xmlns:a="http://schemas.openxmlformats.org/drawingml/2006/main">
            <a:ext uri="{FF2B5EF4-FFF2-40B4-BE49-F238E27FC236}">
              <a16:creationId xmlns:a16="http://schemas.microsoft.com/office/drawing/2014/main" id="{F8D76179-74E0-4033-88A3-957D6797B09E}"/>
            </a:ext>
          </a:extLst>
        </cdr:cNvPr>
        <cdr:cNvSpPr/>
      </cdr:nvSpPr>
      <cdr:spPr>
        <a:xfrm xmlns:a="http://schemas.openxmlformats.org/drawingml/2006/main">
          <a:off x="1636612" y="915237"/>
          <a:ext cx="369829"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0.62995</cdr:x>
      <cdr:y>0.66169</cdr:y>
    </cdr:from>
    <cdr:to>
      <cdr:x>0.89515</cdr:x>
      <cdr:y>0.75714</cdr:y>
    </cdr:to>
    <cdr:sp macro="" textlink="">
      <cdr:nvSpPr>
        <cdr:cNvPr id="11" name="Szövegdoboz 4">
          <a:extLst xmlns:a="http://schemas.openxmlformats.org/drawingml/2006/main">
            <a:ext uri="{FF2B5EF4-FFF2-40B4-BE49-F238E27FC236}">
              <a16:creationId xmlns:a16="http://schemas.microsoft.com/office/drawing/2014/main" id="{155789C0-14F9-406D-951E-872A4E194411}"/>
            </a:ext>
          </a:extLst>
        </cdr:cNvPr>
        <cdr:cNvSpPr txBox="1"/>
      </cdr:nvSpPr>
      <cdr:spPr>
        <a:xfrm xmlns:a="http://schemas.openxmlformats.org/drawingml/2006/main">
          <a:off x="2685838" y="1386910"/>
          <a:ext cx="1130691"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700" b="1" i="1" dirty="0">
              <a:solidFill>
                <a:srgbClr val="58595B"/>
              </a:solidFill>
              <a:latin typeface="Verdana" panose="020B0604030504040204" pitchFamily="34" charset="0"/>
              <a:ea typeface="Verdana" panose="020B0604030504040204" pitchFamily="34" charset="0"/>
            </a:rPr>
            <a:t>*p&lt;.05 ***p&lt;.001</a:t>
          </a:r>
        </a:p>
      </cdr:txBody>
    </cdr:sp>
  </cdr:relSizeAnchor>
  <cdr:relSizeAnchor xmlns:cdr="http://schemas.openxmlformats.org/drawingml/2006/chartDrawing">
    <cdr:from>
      <cdr:x>0.12849</cdr:x>
      <cdr:y>0.45263</cdr:y>
    </cdr:from>
    <cdr:to>
      <cdr:x>0.19985</cdr:x>
      <cdr:y>0.5326</cdr:y>
    </cdr:to>
    <cdr:sp macro="" textlink="">
      <cdr:nvSpPr>
        <cdr:cNvPr id="14" name="Téglalap 13">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547826" y="958150"/>
          <a:ext cx="304252"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0.27148</cdr:x>
      <cdr:y>0.38368</cdr:y>
    </cdr:from>
    <cdr:to>
      <cdr:x>0.31085</cdr:x>
      <cdr:y>0.46444</cdr:y>
    </cdr:to>
    <cdr:sp macro="" textlink="">
      <cdr:nvSpPr>
        <cdr:cNvPr id="15" name="Téglalap 14">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1157472" y="812191"/>
          <a:ext cx="167856" cy="17095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0.51518</cdr:x>
      <cdr:y>0.48875</cdr:y>
    </cdr:from>
    <cdr:to>
      <cdr:x>0.59393</cdr:x>
      <cdr:y>0.56951</cdr:y>
    </cdr:to>
    <cdr:sp macro="" textlink="">
      <cdr:nvSpPr>
        <cdr:cNvPr id="16" name="Téglalap 15">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2196511" y="1024419"/>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0.64762</cdr:x>
      <cdr:y>0.46002</cdr:y>
    </cdr:from>
    <cdr:to>
      <cdr:x>0.7191</cdr:x>
      <cdr:y>0.53998</cdr:y>
    </cdr:to>
    <cdr:sp macro="" textlink="">
      <cdr:nvSpPr>
        <cdr:cNvPr id="17" name="Téglalap 16">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2761177" y="973786"/>
          <a:ext cx="304766"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0.77058</cdr:x>
      <cdr:y>0.55156</cdr:y>
    </cdr:from>
    <cdr:to>
      <cdr:x>0.84934</cdr:x>
      <cdr:y>0.63232</cdr:y>
    </cdr:to>
    <cdr:sp macro="" textlink="">
      <cdr:nvSpPr>
        <cdr:cNvPr id="18" name="Téglalap 17">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3285435" y="1167560"/>
          <a:ext cx="335798" cy="17095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0.89673</cdr:x>
      <cdr:y>0.65435</cdr:y>
    </cdr:from>
    <cdr:to>
      <cdr:x>0.97548</cdr:x>
      <cdr:y>0.73511</cdr:y>
    </cdr:to>
    <cdr:sp macro="" textlink="">
      <cdr:nvSpPr>
        <cdr:cNvPr id="19" name="Téglalap 18">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3823279" y="1371522"/>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0.7247</cdr:x>
      <cdr:y>0.79198</cdr:y>
    </cdr:from>
    <cdr:to>
      <cdr:x>0.84229</cdr:x>
      <cdr:y>1</cdr:y>
    </cdr:to>
    <cdr:sp macro="" textlink="">
      <cdr:nvSpPr>
        <cdr:cNvPr id="3" name="Szövegdoboz 2">
          <a:extLst xmlns:a="http://schemas.openxmlformats.org/drawingml/2006/main">
            <a:ext uri="{FF2B5EF4-FFF2-40B4-BE49-F238E27FC236}">
              <a16:creationId xmlns:a16="http://schemas.microsoft.com/office/drawing/2014/main" id="{1C97DF4D-197B-444E-9E61-96B9050789E0}"/>
            </a:ext>
          </a:extLst>
        </cdr:cNvPr>
        <cdr:cNvSpPr txBox="1"/>
      </cdr:nvSpPr>
      <cdr:spPr>
        <a:xfrm xmlns:a="http://schemas.openxmlformats.org/drawingml/2006/main">
          <a:off x="5635027" y="349426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hu-HU" sz="1100"/>
        </a:p>
      </cdr:txBody>
    </cdr:sp>
  </cdr:relSizeAnchor>
  <cdr:relSizeAnchor xmlns:cdr="http://schemas.openxmlformats.org/drawingml/2006/chartDrawing">
    <cdr:from>
      <cdr:x>0.76432</cdr:x>
      <cdr:y>0.82193</cdr:y>
    </cdr:from>
    <cdr:to>
      <cdr:x>0.95054</cdr:x>
      <cdr:y>0.94378</cdr:y>
    </cdr:to>
    <cdr:sp macro="" textlink="">
      <cdr:nvSpPr>
        <cdr:cNvPr id="4" name="Szövegdoboz 4">
          <a:extLst xmlns:a="http://schemas.openxmlformats.org/drawingml/2006/main">
            <a:ext uri="{FF2B5EF4-FFF2-40B4-BE49-F238E27FC236}">
              <a16:creationId xmlns:a16="http://schemas.microsoft.com/office/drawing/2014/main" id="{2598040E-78A6-4EA2-BDA2-B45917BAD417}"/>
            </a:ext>
          </a:extLst>
        </cdr:cNvPr>
        <cdr:cNvSpPr txBox="1"/>
      </cdr:nvSpPr>
      <cdr:spPr>
        <a:xfrm xmlns:a="http://schemas.openxmlformats.org/drawingml/2006/main">
          <a:off x="3229517" y="1349375"/>
          <a:ext cx="786837" cy="20005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b="1" i="1" dirty="0">
              <a:solidFill>
                <a:srgbClr val="58595B"/>
              </a:solidFill>
              <a:latin typeface="Verdana" panose="020B0604030504040204" pitchFamily="34" charset="0"/>
              <a:ea typeface="Verdana" panose="020B0604030504040204" pitchFamily="34" charset="0"/>
            </a:rPr>
            <a:t>***p&lt;.001</a:t>
          </a:r>
        </a:p>
      </cdr:txBody>
    </cdr:sp>
  </cdr:relSizeAnchor>
  <cdr:relSizeAnchor xmlns:cdr="http://schemas.openxmlformats.org/drawingml/2006/chartDrawing">
    <cdr:from>
      <cdr:x>0.51943</cdr:x>
      <cdr:y>0.58612</cdr:y>
    </cdr:from>
    <cdr:to>
      <cdr:x>0.5989</cdr:x>
      <cdr:y>0.68923</cdr:y>
    </cdr:to>
    <cdr:sp macro="" textlink="">
      <cdr:nvSpPr>
        <cdr:cNvPr id="7" name="Téglalap 6">
          <a:extLst xmlns:a="http://schemas.openxmlformats.org/drawingml/2006/main">
            <a:ext uri="{FF2B5EF4-FFF2-40B4-BE49-F238E27FC236}">
              <a16:creationId xmlns:a16="http://schemas.microsoft.com/office/drawing/2014/main" id="{D6AE28F5-6C4C-4557-A4D3-C81CA50B3ECC}"/>
            </a:ext>
          </a:extLst>
        </cdr:cNvPr>
        <cdr:cNvSpPr/>
      </cdr:nvSpPr>
      <cdr:spPr>
        <a:xfrm xmlns:a="http://schemas.openxmlformats.org/drawingml/2006/main">
          <a:off x="2194779" y="962249"/>
          <a:ext cx="335789" cy="169278"/>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0.34092</cdr:x>
      <cdr:y>0.56026</cdr:y>
    </cdr:from>
    <cdr:to>
      <cdr:x>0.42039</cdr:x>
      <cdr:y>0.66337</cdr:y>
    </cdr:to>
    <cdr:sp macro="" textlink="">
      <cdr:nvSpPr>
        <cdr:cNvPr id="8" name="Téglalap 7">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1440492" y="919796"/>
          <a:ext cx="335790" cy="169278"/>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0.16176</cdr:x>
      <cdr:y>0.80847</cdr:y>
    </cdr:from>
    <cdr:to>
      <cdr:x>0.24122</cdr:x>
      <cdr:y>0.91158</cdr:y>
    </cdr:to>
    <cdr:sp macro="" textlink="">
      <cdr:nvSpPr>
        <cdr:cNvPr id="9" name="Téglalap 8">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683496" y="1327278"/>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0.68954</cdr:x>
      <cdr:y>0.5336</cdr:y>
    </cdr:from>
    <cdr:to>
      <cdr:x>0.769</cdr:x>
      <cdr:y>0.6367</cdr:y>
    </cdr:to>
    <cdr:sp macro="" textlink="">
      <cdr:nvSpPr>
        <cdr:cNvPr id="10" name="Téglalap 9">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2913560" y="876027"/>
          <a:ext cx="335747" cy="169261"/>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0.87636</cdr:x>
      <cdr:y>0.59776</cdr:y>
    </cdr:from>
    <cdr:to>
      <cdr:x>0.95582</cdr:x>
      <cdr:y>0.70087</cdr:y>
    </cdr:to>
    <cdr:sp macro="" textlink="">
      <cdr:nvSpPr>
        <cdr:cNvPr id="11" name="Téglalap 10">
          <a:extLst xmlns:a="http://schemas.openxmlformats.org/drawingml/2006/main">
            <a:ext uri="{FF2B5EF4-FFF2-40B4-BE49-F238E27FC236}">
              <a16:creationId xmlns:a16="http://schemas.microsoft.com/office/drawing/2014/main" id="{46D1AC83-075C-4057-BE26-98AA7A81B817}"/>
            </a:ext>
          </a:extLst>
        </cdr:cNvPr>
        <cdr:cNvSpPr/>
      </cdr:nvSpPr>
      <cdr:spPr>
        <a:xfrm xmlns:a="http://schemas.openxmlformats.org/drawingml/2006/main">
          <a:off x="3702921" y="981357"/>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0.30337</cdr:x>
      <cdr:y>0.70663</cdr:y>
    </cdr:from>
    <cdr:to>
      <cdr:x>0.42344</cdr:x>
      <cdr:y>0.80647</cdr:y>
    </cdr:to>
    <cdr:sp macro="" textlink="">
      <cdr:nvSpPr>
        <cdr:cNvPr id="2" name="Téglalap 1">
          <a:extLst xmlns:a="http://schemas.openxmlformats.org/drawingml/2006/main">
            <a:ext uri="{FF2B5EF4-FFF2-40B4-BE49-F238E27FC236}">
              <a16:creationId xmlns:a16="http://schemas.microsoft.com/office/drawing/2014/main" id="{5165D7FF-B806-4FE3-B115-F964D6FBA37C}"/>
            </a:ext>
          </a:extLst>
        </cdr:cNvPr>
        <cdr:cNvSpPr/>
      </cdr:nvSpPr>
      <cdr:spPr>
        <a:xfrm xmlns:a="http://schemas.openxmlformats.org/drawingml/2006/main">
          <a:off x="848261" y="1118252"/>
          <a:ext cx="335755" cy="157993"/>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dr:relSizeAnchor xmlns:cdr="http://schemas.openxmlformats.org/drawingml/2006/chartDrawing">
    <cdr:from>
      <cdr:x>0.72768</cdr:x>
      <cdr:y>0.87422</cdr:y>
    </cdr:from>
    <cdr:to>
      <cdr:x>0.99526</cdr:x>
      <cdr:y>0.99091</cdr:y>
    </cdr:to>
    <cdr:sp macro="" textlink="">
      <cdr:nvSpPr>
        <cdr:cNvPr id="3" name="Szövegdoboz 4">
          <a:extLst xmlns:a="http://schemas.openxmlformats.org/drawingml/2006/main">
            <a:ext uri="{FF2B5EF4-FFF2-40B4-BE49-F238E27FC236}">
              <a16:creationId xmlns:a16="http://schemas.microsoft.com/office/drawing/2014/main" id="{CFE230C2-245F-49D8-B7B3-756B278494B0}"/>
            </a:ext>
          </a:extLst>
        </cdr:cNvPr>
        <cdr:cNvSpPr txBox="1"/>
      </cdr:nvSpPr>
      <cdr:spPr>
        <a:xfrm xmlns:a="http://schemas.openxmlformats.org/drawingml/2006/main">
          <a:off x="2034731" y="1383460"/>
          <a:ext cx="748199" cy="18466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600" b="1" i="1" dirty="0">
              <a:solidFill>
                <a:srgbClr val="58595B"/>
              </a:solidFill>
              <a:latin typeface="Verdana" panose="020B0604030504040204" pitchFamily="34" charset="0"/>
              <a:ea typeface="Verdana" panose="020B0604030504040204" pitchFamily="34" charset="0"/>
            </a:rPr>
            <a:t>***p&lt;.001</a:t>
          </a:r>
        </a:p>
      </cdr:txBody>
    </cdr:sp>
  </cdr:relSizeAnchor>
</c:userShapes>
</file>

<file path=ppt/drawings/drawing5.xml><?xml version="1.0" encoding="utf-8"?>
<c:userShapes xmlns:c="http://schemas.openxmlformats.org/drawingml/2006/chart">
  <cdr:relSizeAnchor xmlns:cdr="http://schemas.openxmlformats.org/drawingml/2006/chartDrawing">
    <cdr:from>
      <cdr:x>0.61814</cdr:x>
      <cdr:y>0.88946</cdr:y>
    </cdr:from>
    <cdr:to>
      <cdr:x>0.8269</cdr:x>
      <cdr:y>1</cdr:y>
    </cdr:to>
    <cdr:sp macro="" textlink="">
      <cdr:nvSpPr>
        <cdr:cNvPr id="2" name="Téglalap 1">
          <a:extLst xmlns:a="http://schemas.openxmlformats.org/drawingml/2006/main">
            <a:ext uri="{FF2B5EF4-FFF2-40B4-BE49-F238E27FC236}">
              <a16:creationId xmlns:a16="http://schemas.microsoft.com/office/drawing/2014/main" id="{030DD7B5-BC9B-4657-ADD9-09CCDE898F89}"/>
            </a:ext>
          </a:extLst>
        </cdr:cNvPr>
        <cdr:cNvSpPr/>
      </cdr:nvSpPr>
      <cdr:spPr>
        <a:xfrm xmlns:a="http://schemas.openxmlformats.org/drawingml/2006/main">
          <a:off x="994215" y="1362113"/>
          <a:ext cx="335758" cy="169277"/>
        </a:xfrm>
        <a:prstGeom xmlns:a="http://schemas.openxmlformats.org/drawingml/2006/main" prst="rect">
          <a:avLst/>
        </a:prstGeom>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500" dirty="0">
              <a:solidFill>
                <a:srgbClr val="004A50"/>
              </a:solidFill>
              <a:latin typeface="Verdana" panose="020B0604030504040204" pitchFamily="34" charset="0"/>
              <a:ea typeface="Verdana" panose="020B0604030504040204" pitchFamily="34" charset="0"/>
            </a:rPr>
            <a:t>*</a:t>
          </a:r>
          <a:r>
            <a:rPr lang="hu-HU" sz="500" dirty="0">
              <a:solidFill>
                <a:srgbClr val="004A50"/>
              </a:solidFill>
              <a:latin typeface="Verdana" panose="020B0604030504040204" pitchFamily="34" charset="0"/>
              <a:ea typeface="Verdana" panose="020B0604030504040204" pitchFamily="34" charset="0"/>
            </a:rPr>
            <a:t>*</a:t>
          </a:r>
          <a:r>
            <a:rPr lang="en-US" sz="500" dirty="0">
              <a:solidFill>
                <a:srgbClr val="004A50"/>
              </a:solidFill>
              <a:latin typeface="Verdana" panose="020B0604030504040204" pitchFamily="34" charset="0"/>
              <a:ea typeface="Verdana" panose="020B0604030504040204" pitchFamily="34" charset="0"/>
            </a:rPr>
            <a:t>*</a:t>
          </a:r>
          <a:endParaRPr lang="en-US" sz="500" dirty="0">
            <a:solidFill>
              <a:srgbClr val="FFFFFF"/>
            </a:solidFill>
            <a:latin typeface="Verdana" panose="020B0604030504040204" pitchFamily="34" charset="0"/>
            <a:ea typeface="Verdana" panose="020B0604030504040204" pitchFamily="34"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A6D7-7AAF-45F2-BC06-3F2625B3A0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18B599D-1E39-43F5-9B9E-F854C27CB6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655980-7EF3-4708-BA8B-9617785CC02F}"/>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72701702-F2F7-47C8-8094-1342B02D38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07024E-D81F-4139-8316-638B11CF515C}"/>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69199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C44E5-3105-4076-B004-07D1520EA0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D6A385-89CD-4F0C-9E6E-7E5AAE4553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2A1E70-85F1-4B80-8EEC-59E18B859D77}"/>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691504F1-AAB5-4AB9-8474-04241E9D4F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7DD563-0228-439E-A3B7-4652165FEBD7}"/>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211374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1F631C-1A33-44A1-B4AF-4FB509545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488DBF-46C6-4BBF-83C8-0078529F63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6404E7-0E9A-4EBC-BC14-324A1894DA73}"/>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FDAD5730-B721-4799-BFD0-FF1B4000F6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A66D72-169C-498D-9099-5370B89A2002}"/>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217134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745B0-0F0B-4D37-9E10-49367D4D22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A7B7ED-E6D9-4C68-8883-A9E6E8AA7C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1DDC06-5E4A-4092-8264-BE9D4EDE36FD}"/>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901D5B80-D552-490C-8B48-F1F4769230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8C9CD7-2F29-4BFE-9F10-BBB7DD5C2199}"/>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92227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C5AFF-BC42-489D-9D97-860B7636E8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FA064AD-11EE-4E18-872C-59F2534E66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A43B13-CDE6-4122-89C5-CFA974F9A736}"/>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E2736251-B4DE-4ED8-A028-CB2798718C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8DCF8D-1A38-47FA-9C60-A2731118D5C9}"/>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4189222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AF18B-DA6F-49E1-A06B-E327091685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A4F33F-1C45-4510-BCD2-D2C67698AC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6C7FD39-BCFE-4D43-801B-9965EB3EFF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C0D25C9-23DF-4E1E-82FD-C775F94A7FDE}"/>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6" name="Footer Placeholder 5">
            <a:extLst>
              <a:ext uri="{FF2B5EF4-FFF2-40B4-BE49-F238E27FC236}">
                <a16:creationId xmlns:a16="http://schemas.microsoft.com/office/drawing/2014/main" id="{18F89C53-AF1E-4A6E-8741-4695F0DD92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F2CEF0-29EC-4739-B26B-25F9F6F61D40}"/>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327321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5921-F40A-44E2-8280-B45FFB7C946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D6306B-C156-4A9F-B61B-2A03BD83B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042427-9CAB-4817-8375-C499DD0D48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182847-0D20-4062-B091-ABEA6F0BE0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289D97-28B4-4B47-8B32-D549AB8704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1B1822-4F9B-4432-99AC-D42DB56BD087}"/>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8" name="Footer Placeholder 7">
            <a:extLst>
              <a:ext uri="{FF2B5EF4-FFF2-40B4-BE49-F238E27FC236}">
                <a16:creationId xmlns:a16="http://schemas.microsoft.com/office/drawing/2014/main" id="{00809EDE-30BD-489F-891A-A7B074F649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D74CEEC-4B0B-431C-8355-185A6979D5E0}"/>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550809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7DA55-3CF4-4C2D-8682-AC0E10EE21E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00DF2D-0306-4554-947A-B2C124E6F5D5}"/>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4" name="Footer Placeholder 3">
            <a:extLst>
              <a:ext uri="{FF2B5EF4-FFF2-40B4-BE49-F238E27FC236}">
                <a16:creationId xmlns:a16="http://schemas.microsoft.com/office/drawing/2014/main" id="{281271DE-3FE3-4BA0-AA87-ED954872AB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7D4832-70EA-42B2-A599-F0DAF7CF3916}"/>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4021877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D0D0CB-7529-479E-9B42-B738BE70F30B}"/>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3" name="Footer Placeholder 2">
            <a:extLst>
              <a:ext uri="{FF2B5EF4-FFF2-40B4-BE49-F238E27FC236}">
                <a16:creationId xmlns:a16="http://schemas.microsoft.com/office/drawing/2014/main" id="{9053DE72-722D-484D-9FFE-A370564F779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89DB50E-C356-42F7-A0AF-7AC020877B53}"/>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2816197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4C7EB-1E98-446A-BB0B-B6ABF50165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99FA64-4870-49DA-8438-37AF5E8024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4DEC7A0-B87C-49B4-BC1B-BD9B493CC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06522-160B-4BDE-9BD5-A5A92E5A425B}"/>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6" name="Footer Placeholder 5">
            <a:extLst>
              <a:ext uri="{FF2B5EF4-FFF2-40B4-BE49-F238E27FC236}">
                <a16:creationId xmlns:a16="http://schemas.microsoft.com/office/drawing/2014/main" id="{17C5B164-1B67-4ED9-8E5D-1E30CB62A3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2CD6A3-95ED-4D42-87ED-C39B73A2753E}"/>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446979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B93E7-4D0C-41F3-BDCF-CFE8EBEF4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0C4DD8-3201-4145-B5F2-27E015614D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A3DD27-4DC0-4B49-9919-D595DD66D2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B11BA4-8313-49DA-A59A-3C4188134DEF}"/>
              </a:ext>
            </a:extLst>
          </p:cNvPr>
          <p:cNvSpPr>
            <a:spLocks noGrp="1"/>
          </p:cNvSpPr>
          <p:nvPr>
            <p:ph type="dt" sz="half" idx="10"/>
          </p:nvPr>
        </p:nvSpPr>
        <p:spPr/>
        <p:txBody>
          <a:bodyPr/>
          <a:lstStyle/>
          <a:p>
            <a:fld id="{70E9EE2C-F581-4F55-99D9-9DBD3AE55588}" type="datetimeFigureOut">
              <a:rPr lang="en-GB" smtClean="0"/>
              <a:t>25/06/2021</a:t>
            </a:fld>
            <a:endParaRPr lang="en-GB"/>
          </a:p>
        </p:txBody>
      </p:sp>
      <p:sp>
        <p:nvSpPr>
          <p:cNvPr id="6" name="Footer Placeholder 5">
            <a:extLst>
              <a:ext uri="{FF2B5EF4-FFF2-40B4-BE49-F238E27FC236}">
                <a16:creationId xmlns:a16="http://schemas.microsoft.com/office/drawing/2014/main" id="{969EBA50-DB40-463B-8137-FA354085A9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F6E9D9-2ACC-4A4C-9CB2-8C1DEF931DD9}"/>
              </a:ext>
            </a:extLst>
          </p:cNvPr>
          <p:cNvSpPr>
            <a:spLocks noGrp="1"/>
          </p:cNvSpPr>
          <p:nvPr>
            <p:ph type="sldNum" sz="quarter" idx="12"/>
          </p:nvPr>
        </p:nvSpPr>
        <p:spPr/>
        <p:txBody>
          <a:bodyPr/>
          <a:lstStyle/>
          <a:p>
            <a:fld id="{2A3FD487-2A81-4604-8671-7D4A24402411}" type="slidenum">
              <a:rPr lang="en-GB" smtClean="0"/>
              <a:t>‹#›</a:t>
            </a:fld>
            <a:endParaRPr lang="en-GB"/>
          </a:p>
        </p:txBody>
      </p:sp>
    </p:spTree>
    <p:extLst>
      <p:ext uri="{BB962C8B-B14F-4D97-AF65-F5344CB8AC3E}">
        <p14:creationId xmlns:p14="http://schemas.microsoft.com/office/powerpoint/2010/main" val="1415070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388CCD-75AC-4638-A8DD-3C3E9692D2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5C0517-946E-44E6-8C63-5A6D051C4F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21F937-4B51-4E98-9EF1-A275435ACD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9EE2C-F581-4F55-99D9-9DBD3AE55588}" type="datetimeFigureOut">
              <a:rPr lang="en-GB" smtClean="0"/>
              <a:t>25/06/2021</a:t>
            </a:fld>
            <a:endParaRPr lang="en-GB"/>
          </a:p>
        </p:txBody>
      </p:sp>
      <p:sp>
        <p:nvSpPr>
          <p:cNvPr id="5" name="Footer Placeholder 4">
            <a:extLst>
              <a:ext uri="{FF2B5EF4-FFF2-40B4-BE49-F238E27FC236}">
                <a16:creationId xmlns:a16="http://schemas.microsoft.com/office/drawing/2014/main" id="{80B9BF77-5BE3-4CAC-ADC5-A90FAD5355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D72A05B-4B34-414A-A9DA-32AB6D7042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FD487-2A81-4604-8671-7D4A24402411}" type="slidenum">
              <a:rPr lang="en-GB" smtClean="0"/>
              <a:t>‹#›</a:t>
            </a:fld>
            <a:endParaRPr lang="en-GB"/>
          </a:p>
        </p:txBody>
      </p:sp>
    </p:spTree>
    <p:extLst>
      <p:ext uri="{BB962C8B-B14F-4D97-AF65-F5344CB8AC3E}">
        <p14:creationId xmlns:p14="http://schemas.microsoft.com/office/powerpoint/2010/main" val="1505733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églalap 5">
            <a:extLst>
              <a:ext uri="{FF2B5EF4-FFF2-40B4-BE49-F238E27FC236}">
                <a16:creationId xmlns:a16="http://schemas.microsoft.com/office/drawing/2014/main" id="{6144231A-A91B-4295-AD03-09948706C977}"/>
              </a:ext>
            </a:extLst>
          </p:cNvPr>
          <p:cNvSpPr>
            <a:spLocks noChangeArrowheads="1"/>
          </p:cNvSpPr>
          <p:nvPr/>
        </p:nvSpPr>
        <p:spPr bwMode="auto">
          <a:xfrm>
            <a:off x="60646" y="68625"/>
            <a:ext cx="12070708" cy="600115"/>
          </a:xfrm>
          <a:prstGeom prst="rect">
            <a:avLst/>
          </a:prstGeom>
          <a:solidFill>
            <a:srgbClr val="00A19A"/>
          </a:solidFill>
          <a:ln w="152400" algn="ctr">
            <a:solidFill>
              <a:srgbClr val="00A19A"/>
            </a:solidFill>
            <a:miter lim="800000"/>
            <a:headEnd/>
            <a:tailEnd/>
          </a:ln>
        </p:spPr>
        <p:txBody>
          <a:bodyPr lIns="47698" tIns="23849" rIns="47698" bIns="23849" anchor="ctr"/>
          <a:lstStyle/>
          <a:p>
            <a:pPr algn="ctr"/>
            <a:endParaRPr lang="en-GB" sz="4200" dirty="0">
              <a:solidFill>
                <a:srgbClr val="FFFFFF"/>
              </a:solidFill>
              <a:latin typeface="Calibri" pitchFamily="34" charset="0"/>
            </a:endParaRPr>
          </a:p>
        </p:txBody>
      </p:sp>
      <p:sp>
        <p:nvSpPr>
          <p:cNvPr id="6" name="Rectangle 1">
            <a:extLst>
              <a:ext uri="{FF2B5EF4-FFF2-40B4-BE49-F238E27FC236}">
                <a16:creationId xmlns:a16="http://schemas.microsoft.com/office/drawing/2014/main" id="{F407CA68-FCE3-49EB-A15B-A9481E084BCC}"/>
              </a:ext>
            </a:extLst>
          </p:cNvPr>
          <p:cNvSpPr>
            <a:spLocks noChangeArrowheads="1"/>
          </p:cNvSpPr>
          <p:nvPr/>
        </p:nvSpPr>
        <p:spPr bwMode="auto">
          <a:xfrm>
            <a:off x="0" y="19965"/>
            <a:ext cx="12192000" cy="730915"/>
          </a:xfrm>
          <a:prstGeom prst="rect">
            <a:avLst/>
          </a:prstGeom>
          <a:noFill/>
          <a:ln w="9525">
            <a:noFill/>
            <a:miter lim="800000"/>
            <a:headEnd/>
            <a:tailEnd/>
          </a:ln>
        </p:spPr>
        <p:txBody>
          <a:bodyPr wrap="square" lIns="47698" tIns="23849" rIns="47698" bIns="23849" anchor="ctr">
            <a:spAutoFit/>
          </a:bodyPr>
          <a:lstStyle/>
          <a:p>
            <a:pPr algn="ctr" defTabSz="476945" fontAlgn="base">
              <a:lnSpc>
                <a:spcPct val="90000"/>
              </a:lnSpc>
            </a:pPr>
            <a:endParaRPr lang="en-GB" sz="500" b="1" dirty="0">
              <a:solidFill>
                <a:prstClr val="white"/>
              </a:solidFill>
              <a:latin typeface="Arial" panose="020B0604020202020204" pitchFamily="34" charset="0"/>
              <a:cs typeface="Arial" panose="020B0604020202020204" pitchFamily="34" charset="0"/>
            </a:endParaRPr>
          </a:p>
          <a:p>
            <a:pPr algn="ctr"/>
            <a:r>
              <a:rPr lang="en-GB" sz="1200" b="1" dirty="0">
                <a:solidFill>
                  <a:schemeClr val="bg1"/>
                </a:solidFill>
                <a:latin typeface="Arial" panose="020B0604020202020204" pitchFamily="34" charset="0"/>
                <a:cs typeface="Arial" panose="020B0604020202020204" pitchFamily="34" charset="0"/>
              </a:rPr>
              <a:t>Efficacy of Cariprazine on Cognitive Symptom Domains in Patients with Schizophrenia and Bipolar Depression</a:t>
            </a:r>
            <a:endParaRPr lang="en-GB" sz="1200" dirty="0">
              <a:solidFill>
                <a:schemeClr val="bg1"/>
              </a:solidFill>
              <a:latin typeface="Arial" panose="020B0604020202020204" pitchFamily="34" charset="0"/>
              <a:cs typeface="Arial" panose="020B0604020202020204" pitchFamily="34" charset="0"/>
            </a:endParaRPr>
          </a:p>
          <a:p>
            <a:pPr algn="ctr" defTabSz="476945" fontAlgn="base">
              <a:lnSpc>
                <a:spcPct val="90000"/>
              </a:lnSpc>
            </a:pPr>
            <a:endParaRPr lang="en-GB" sz="500" b="1" dirty="0">
              <a:solidFill>
                <a:prstClr val="white"/>
              </a:solidFill>
              <a:latin typeface="Arial" panose="020B0604020202020204" pitchFamily="34" charset="0"/>
              <a:ea typeface="Times New Roman" panose="02020603050405020304" pitchFamily="18" charset="0"/>
              <a:cs typeface="Arial" panose="020B0604020202020204" pitchFamily="34" charset="0"/>
            </a:endParaRPr>
          </a:p>
          <a:p>
            <a:pPr algn="ctr" defTabSz="476945" fontAlgn="base">
              <a:lnSpc>
                <a:spcPct val="90000"/>
              </a:lnSpc>
            </a:pPr>
            <a:r>
              <a:rPr lang="en-GB" sz="1100" b="1" dirty="0">
                <a:solidFill>
                  <a:prstClr val="white"/>
                </a:solidFill>
                <a:latin typeface="Arial" panose="020B0604020202020204" pitchFamily="34" charset="0"/>
                <a:ea typeface="Times New Roman" panose="02020603050405020304" pitchFamily="18" charset="0"/>
                <a:cs typeface="Arial" panose="020B0604020202020204" pitchFamily="34" charset="0"/>
              </a:rPr>
              <a:t>R. Csehi, </a:t>
            </a:r>
            <a:r>
              <a:rPr lang="en-GB" sz="1100" b="1" dirty="0" err="1">
                <a:solidFill>
                  <a:prstClr val="white"/>
                </a:solidFill>
                <a:latin typeface="Arial" panose="020B0604020202020204" pitchFamily="34" charset="0"/>
                <a:ea typeface="Times New Roman" panose="02020603050405020304" pitchFamily="18" charset="0"/>
                <a:cs typeface="Arial" panose="020B0604020202020204" pitchFamily="34" charset="0"/>
              </a:rPr>
              <a:t>Zs</a:t>
            </a:r>
            <a:r>
              <a:rPr lang="en-GB" sz="1100" b="1" dirty="0">
                <a:solidFill>
                  <a:prstClr val="white"/>
                </a:solidFill>
                <a:latin typeface="Arial" panose="020B0604020202020204" pitchFamily="34" charset="0"/>
                <a:ea typeface="Times New Roman" panose="02020603050405020304" pitchFamily="18" charset="0"/>
                <a:cs typeface="Arial" panose="020B0604020202020204" pitchFamily="34" charset="0"/>
              </a:rPr>
              <a:t>. B. Dombi</a:t>
            </a:r>
            <a:r>
              <a:rPr lang="en-GB" sz="1100" b="1" dirty="0">
                <a:solidFill>
                  <a:prstClr val="white"/>
                </a:solidFill>
                <a:latin typeface="Arial" panose="020B0604020202020204" pitchFamily="34" charset="0"/>
                <a:cs typeface="Arial" panose="020B0604020202020204" pitchFamily="34" charset="0"/>
              </a:rPr>
              <a:t>, </a:t>
            </a:r>
            <a:r>
              <a:rPr lang="en-GB" sz="1100" b="1" dirty="0">
                <a:solidFill>
                  <a:prstClr val="white"/>
                </a:solidFill>
                <a:latin typeface="Arial" panose="020B0604020202020204" pitchFamily="34" charset="0"/>
                <a:ea typeface="Times New Roman" panose="02020603050405020304" pitchFamily="18" charset="0"/>
                <a:cs typeface="Arial" panose="020B0604020202020204" pitchFamily="34" charset="0"/>
              </a:rPr>
              <a:t>Á. Barabássy, B. Sebe, I. Laszlovszky, G. Németh </a:t>
            </a:r>
          </a:p>
          <a:p>
            <a:pPr algn="ctr" defTabSz="476945" fontAlgn="base">
              <a:lnSpc>
                <a:spcPct val="90000"/>
              </a:lnSpc>
            </a:pPr>
            <a:endParaRPr lang="en-GB" sz="500" b="1" i="1" baseline="30000" dirty="0">
              <a:solidFill>
                <a:prstClr val="white"/>
              </a:solidFill>
              <a:latin typeface="Arial" panose="020B0604020202020204" pitchFamily="34" charset="0"/>
              <a:cs typeface="Arial" panose="020B0604020202020204" pitchFamily="34" charset="0"/>
            </a:endParaRPr>
          </a:p>
          <a:p>
            <a:pPr algn="ctr" defTabSz="476945" fontAlgn="base">
              <a:lnSpc>
                <a:spcPct val="80000"/>
              </a:lnSpc>
              <a:spcBef>
                <a:spcPts val="234"/>
              </a:spcBef>
              <a:spcAft>
                <a:spcPts val="234"/>
              </a:spcAft>
            </a:pPr>
            <a:r>
              <a:rPr lang="en-GB" sz="1100" i="1" dirty="0">
                <a:solidFill>
                  <a:prstClr val="white"/>
                </a:solidFill>
                <a:latin typeface="Arial" panose="020B0604020202020204" pitchFamily="34" charset="0"/>
                <a:cs typeface="Arial" panose="020B0604020202020204" pitchFamily="34" charset="0"/>
              </a:rPr>
              <a:t>Richter Gedeon Plc., Medical Division, Budapest, Hungary</a:t>
            </a:r>
          </a:p>
        </p:txBody>
      </p:sp>
      <p:sp>
        <p:nvSpPr>
          <p:cNvPr id="8" name="Szövegdoboz 20">
            <a:extLst>
              <a:ext uri="{FF2B5EF4-FFF2-40B4-BE49-F238E27FC236}">
                <a16:creationId xmlns:a16="http://schemas.microsoft.com/office/drawing/2014/main" id="{C4FEC014-05F7-4121-9A44-7F23658C7454}"/>
              </a:ext>
            </a:extLst>
          </p:cNvPr>
          <p:cNvSpPr txBox="1">
            <a:spLocks noChangeArrowheads="1"/>
          </p:cNvSpPr>
          <p:nvPr/>
        </p:nvSpPr>
        <p:spPr bwMode="auto">
          <a:xfrm>
            <a:off x="498237" y="1060013"/>
            <a:ext cx="2700000" cy="1987156"/>
          </a:xfrm>
          <a:prstGeom prst="rect">
            <a:avLst/>
          </a:prstGeom>
          <a:noFill/>
          <a:ln w="9525">
            <a:noFill/>
            <a:miter lim="800000"/>
            <a:headEnd/>
            <a:tailEnd/>
          </a:ln>
        </p:spPr>
        <p:txBody>
          <a:bodyPr wrap="square" lIns="47698" tIns="23849" rIns="47698" bIns="23849">
            <a:spAutoFit/>
          </a:bodyPr>
          <a:lstStyle/>
          <a:p>
            <a:pPr algn="just"/>
            <a:r>
              <a:rPr lang="en-GB" sz="900" dirty="0">
                <a:latin typeface="Arial" panose="020B0604020202020204" pitchFamily="34" charset="0"/>
                <a:cs typeface="Arial" panose="020B0604020202020204" pitchFamily="34" charset="0"/>
              </a:rPr>
              <a:t>Schizophrenia and bipolar disorder are complex and chronic psychiatric disorders associated with reduced quality of life and impaired functioning.</a:t>
            </a:r>
            <a:r>
              <a:rPr lang="en-GB" sz="900" baseline="30000" dirty="0">
                <a:latin typeface="Arial" panose="020B0604020202020204" pitchFamily="34" charset="0"/>
                <a:cs typeface="Arial" panose="020B0604020202020204" pitchFamily="34" charset="0"/>
              </a:rPr>
              <a:t>1,2</a:t>
            </a:r>
            <a:r>
              <a:rPr lang="en-GB" sz="900" dirty="0">
                <a:latin typeface="Arial" panose="020B0604020202020204" pitchFamily="34" charset="0"/>
                <a:cs typeface="Arial" panose="020B0604020202020204" pitchFamily="34" charset="0"/>
              </a:rPr>
              <a:t> Cognitive deficits are prominent features of both diseases, resulting in poor illness-course and outcome - yet they are often not addressed adequately by treatment, constituting an unmet medical need.</a:t>
            </a:r>
            <a:r>
              <a:rPr lang="en-GB" sz="900" baseline="30000" dirty="0">
                <a:latin typeface="Arial" panose="020B0604020202020204" pitchFamily="34" charset="0"/>
                <a:cs typeface="Arial" panose="020B0604020202020204" pitchFamily="34" charset="0"/>
              </a:rPr>
              <a:t>3,4  </a:t>
            </a:r>
            <a:r>
              <a:rPr lang="en-GB" sz="900" dirty="0">
                <a:latin typeface="Arial" panose="020B0604020202020204" pitchFamily="34" charset="0"/>
                <a:cs typeface="Arial" panose="020B0604020202020204" pitchFamily="34" charset="0"/>
              </a:rPr>
              <a:t>Cariprazine is a potent D</a:t>
            </a:r>
            <a:r>
              <a:rPr lang="en-GB" sz="900" baseline="-25000" dirty="0">
                <a:latin typeface="Arial" panose="020B0604020202020204" pitchFamily="34" charset="0"/>
                <a:cs typeface="Arial" panose="020B0604020202020204" pitchFamily="34" charset="0"/>
              </a:rPr>
              <a:t>2</a:t>
            </a:r>
            <a:r>
              <a:rPr lang="en-GB" sz="900" dirty="0">
                <a:latin typeface="Arial" panose="020B0604020202020204" pitchFamily="34" charset="0"/>
                <a:cs typeface="Arial" panose="020B0604020202020204" pitchFamily="34" charset="0"/>
              </a:rPr>
              <a:t>/D</a:t>
            </a:r>
            <a:r>
              <a:rPr lang="en-GB" sz="900" baseline="-25000" dirty="0">
                <a:latin typeface="Arial" panose="020B0604020202020204" pitchFamily="34" charset="0"/>
                <a:cs typeface="Arial" panose="020B0604020202020204" pitchFamily="34" charset="0"/>
              </a:rPr>
              <a:t>3</a:t>
            </a:r>
            <a:r>
              <a:rPr lang="en-GB" sz="900" dirty="0">
                <a:latin typeface="Arial" panose="020B0604020202020204" pitchFamily="34" charset="0"/>
                <a:cs typeface="Arial" panose="020B0604020202020204" pitchFamily="34" charset="0"/>
              </a:rPr>
              <a:t> partial agonist with preferential binding to dopamine D</a:t>
            </a:r>
            <a:r>
              <a:rPr lang="en-GB" sz="900" baseline="-25000" dirty="0">
                <a:latin typeface="Arial" panose="020B0604020202020204" pitchFamily="34" charset="0"/>
                <a:cs typeface="Arial" panose="020B0604020202020204" pitchFamily="34" charset="0"/>
              </a:rPr>
              <a:t>3</a:t>
            </a:r>
            <a:r>
              <a:rPr lang="en-GB" sz="900" dirty="0">
                <a:latin typeface="Arial" panose="020B0604020202020204" pitchFamily="34" charset="0"/>
                <a:cs typeface="Arial" panose="020B0604020202020204" pitchFamily="34" charset="0"/>
              </a:rPr>
              <a:t> receptors. Cariprazine has previously demonstrated efficacy in pivotal phase II/III clinical trials for the treatment of depressive episodes of bipolar I disorder</a:t>
            </a:r>
            <a:r>
              <a:rPr lang="en-GB" sz="900" baseline="30000" dirty="0">
                <a:latin typeface="Arial" panose="020B0604020202020204" pitchFamily="34" charset="0"/>
                <a:cs typeface="Arial" panose="020B0604020202020204" pitchFamily="34" charset="0"/>
              </a:rPr>
              <a:t>5-7</a:t>
            </a:r>
            <a:r>
              <a:rPr lang="en-GB" sz="900" dirty="0">
                <a:latin typeface="Arial" panose="020B0604020202020204" pitchFamily="34" charset="0"/>
                <a:cs typeface="Arial" panose="020B0604020202020204" pitchFamily="34" charset="0"/>
              </a:rPr>
              <a:t>, and schizophrenia</a:t>
            </a:r>
            <a:r>
              <a:rPr lang="en-GB" sz="900" baseline="30000" dirty="0">
                <a:latin typeface="Arial" panose="020B0604020202020204" pitchFamily="34" charset="0"/>
                <a:cs typeface="Arial" panose="020B0604020202020204" pitchFamily="34" charset="0"/>
              </a:rPr>
              <a:t>8-10</a:t>
            </a:r>
            <a:r>
              <a:rPr lang="en-GB" sz="900" dirty="0">
                <a:latin typeface="Arial" panose="020B0604020202020204" pitchFamily="34" charset="0"/>
                <a:cs typeface="Arial" panose="020B0604020202020204" pitchFamily="34" charset="0"/>
              </a:rPr>
              <a:t>.</a:t>
            </a:r>
          </a:p>
          <a:p>
            <a:pPr algn="just"/>
            <a:endParaRPr lang="en-GB" sz="900" dirty="0">
              <a:latin typeface="Arial" panose="020B0604020202020204" pitchFamily="34" charset="0"/>
              <a:cs typeface="Arial" panose="020B0604020202020204" pitchFamily="34" charset="0"/>
            </a:endParaRPr>
          </a:p>
        </p:txBody>
      </p:sp>
      <p:sp>
        <p:nvSpPr>
          <p:cNvPr id="10" name="Szövegdoboz 20">
            <a:extLst>
              <a:ext uri="{FF2B5EF4-FFF2-40B4-BE49-F238E27FC236}">
                <a16:creationId xmlns:a16="http://schemas.microsoft.com/office/drawing/2014/main" id="{7D4D8F6D-F9A6-4DF7-966F-3AD4D01F99EA}"/>
              </a:ext>
            </a:extLst>
          </p:cNvPr>
          <p:cNvSpPr txBox="1">
            <a:spLocks noChangeArrowheads="1"/>
          </p:cNvSpPr>
          <p:nvPr/>
        </p:nvSpPr>
        <p:spPr bwMode="auto">
          <a:xfrm>
            <a:off x="517844" y="845827"/>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INTRODUCTION</a:t>
            </a:r>
          </a:p>
        </p:txBody>
      </p:sp>
      <p:sp>
        <p:nvSpPr>
          <p:cNvPr id="11" name="Szövegdoboz 20">
            <a:extLst>
              <a:ext uri="{FF2B5EF4-FFF2-40B4-BE49-F238E27FC236}">
                <a16:creationId xmlns:a16="http://schemas.microsoft.com/office/drawing/2014/main" id="{96C81B71-8F95-402E-A6B7-63394D166C93}"/>
              </a:ext>
            </a:extLst>
          </p:cNvPr>
          <p:cNvSpPr txBox="1">
            <a:spLocks noChangeArrowheads="1"/>
          </p:cNvSpPr>
          <p:nvPr/>
        </p:nvSpPr>
        <p:spPr bwMode="auto">
          <a:xfrm>
            <a:off x="498237" y="2874151"/>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STUDY OBJECTIVES</a:t>
            </a:r>
          </a:p>
        </p:txBody>
      </p:sp>
      <p:sp>
        <p:nvSpPr>
          <p:cNvPr id="12" name="Szövegdoboz 20">
            <a:extLst>
              <a:ext uri="{FF2B5EF4-FFF2-40B4-BE49-F238E27FC236}">
                <a16:creationId xmlns:a16="http://schemas.microsoft.com/office/drawing/2014/main" id="{DD35DBCC-A6E4-4F1B-B6E6-B629AF0B5B4C}"/>
              </a:ext>
            </a:extLst>
          </p:cNvPr>
          <p:cNvSpPr txBox="1">
            <a:spLocks noChangeArrowheads="1"/>
          </p:cNvSpPr>
          <p:nvPr/>
        </p:nvSpPr>
        <p:spPr bwMode="auto">
          <a:xfrm>
            <a:off x="498237" y="3078016"/>
            <a:ext cx="2700000" cy="463662"/>
          </a:xfrm>
          <a:prstGeom prst="rect">
            <a:avLst/>
          </a:prstGeom>
          <a:noFill/>
          <a:ln w="9525">
            <a:noFill/>
            <a:miter lim="800000"/>
            <a:headEnd/>
            <a:tailEnd/>
          </a:ln>
        </p:spPr>
        <p:txBody>
          <a:bodyPr wrap="square" lIns="47698" tIns="23849" rIns="47698" bIns="23849">
            <a:spAutoFit/>
          </a:bodyPr>
          <a:lstStyle/>
          <a:p>
            <a:pPr algn="just"/>
            <a:r>
              <a:rPr lang="en-GB" sz="900" dirty="0">
                <a:latin typeface="Arial" panose="020B0604020202020204" pitchFamily="34" charset="0"/>
                <a:cs typeface="Arial" panose="020B0604020202020204" pitchFamily="34" charset="0"/>
              </a:rPr>
              <a:t>This poster aims to present the efficacy of cariprazine on cognitive symptoms in patients with schizophrenia and bipolar I depression.</a:t>
            </a:r>
          </a:p>
        </p:txBody>
      </p:sp>
      <p:sp>
        <p:nvSpPr>
          <p:cNvPr id="13" name="Szövegdoboz 20">
            <a:extLst>
              <a:ext uri="{FF2B5EF4-FFF2-40B4-BE49-F238E27FC236}">
                <a16:creationId xmlns:a16="http://schemas.microsoft.com/office/drawing/2014/main" id="{C065A167-01E9-4905-98CD-C26380480086}"/>
              </a:ext>
            </a:extLst>
          </p:cNvPr>
          <p:cNvSpPr txBox="1">
            <a:spLocks noChangeArrowheads="1"/>
          </p:cNvSpPr>
          <p:nvPr/>
        </p:nvSpPr>
        <p:spPr bwMode="auto">
          <a:xfrm>
            <a:off x="3331221" y="1565099"/>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RESULTS</a:t>
            </a:r>
            <a:endParaRPr lang="en-GB" sz="1400" b="1" dirty="0">
              <a:solidFill>
                <a:srgbClr val="561565"/>
              </a:solidFill>
              <a:latin typeface="Arial" panose="020B0604020202020204" pitchFamily="34" charset="0"/>
              <a:cs typeface="Arial" panose="020B0604020202020204" pitchFamily="34" charset="0"/>
            </a:endParaRPr>
          </a:p>
        </p:txBody>
      </p:sp>
      <p:sp>
        <p:nvSpPr>
          <p:cNvPr id="14" name="Szövegdoboz 22">
            <a:extLst>
              <a:ext uri="{FF2B5EF4-FFF2-40B4-BE49-F238E27FC236}">
                <a16:creationId xmlns:a16="http://schemas.microsoft.com/office/drawing/2014/main" id="{C245B0CA-2057-4249-BE19-DCC70A64D791}"/>
              </a:ext>
            </a:extLst>
          </p:cNvPr>
          <p:cNvSpPr txBox="1">
            <a:spLocks noChangeArrowheads="1"/>
          </p:cNvSpPr>
          <p:nvPr/>
        </p:nvSpPr>
        <p:spPr bwMode="auto">
          <a:xfrm>
            <a:off x="3324948" y="843781"/>
            <a:ext cx="2700000" cy="740661"/>
          </a:xfrm>
          <a:prstGeom prst="rect">
            <a:avLst/>
          </a:prstGeom>
          <a:noFill/>
          <a:ln w="9525">
            <a:noFill/>
            <a:miter lim="800000"/>
            <a:headEnd/>
            <a:tailEnd/>
          </a:ln>
        </p:spPr>
        <p:txBody>
          <a:bodyPr wrap="square" lIns="47698" tIns="23849" rIns="47698" bIns="23849">
            <a:spAutoFit/>
          </a:bodyPr>
          <a:lstStyle/>
          <a:p>
            <a:pPr algn="just"/>
            <a:r>
              <a:rPr lang="en-GB" sz="900" dirty="0">
                <a:latin typeface="Arial" panose="020B0604020202020204" pitchFamily="34" charset="0"/>
                <a:cs typeface="Arial" panose="020B0604020202020204" pitchFamily="34" charset="0"/>
              </a:rPr>
              <a:t>(MADRS), using MMRM. Analyses included change on the MADRS concentration item score in patients with a baseline MADRS concentration score ≥3 (mild or worse cognitive symptoms) or ≥4 (moderate or worse cognitive symptoms).</a:t>
            </a:r>
          </a:p>
        </p:txBody>
      </p:sp>
      <p:sp>
        <p:nvSpPr>
          <p:cNvPr id="15" name="Szövegdoboz 20">
            <a:extLst>
              <a:ext uri="{FF2B5EF4-FFF2-40B4-BE49-F238E27FC236}">
                <a16:creationId xmlns:a16="http://schemas.microsoft.com/office/drawing/2014/main" id="{1FAFC753-8BB9-46E1-AFDE-FE33A38C11E3}"/>
              </a:ext>
            </a:extLst>
          </p:cNvPr>
          <p:cNvSpPr txBox="1">
            <a:spLocks noChangeArrowheads="1"/>
          </p:cNvSpPr>
          <p:nvPr/>
        </p:nvSpPr>
        <p:spPr bwMode="auto">
          <a:xfrm>
            <a:off x="515777" y="3518190"/>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METHODS</a:t>
            </a:r>
            <a:endParaRPr lang="en-GB" sz="1400" b="1" dirty="0">
              <a:solidFill>
                <a:srgbClr val="561565"/>
              </a:solidFill>
              <a:latin typeface="Arial" panose="020B0604020202020204" pitchFamily="34" charset="0"/>
              <a:cs typeface="Arial" panose="020B0604020202020204" pitchFamily="34" charset="0"/>
            </a:endParaRPr>
          </a:p>
        </p:txBody>
      </p:sp>
      <p:sp>
        <p:nvSpPr>
          <p:cNvPr id="16" name="Szövegdoboz 22">
            <a:extLst>
              <a:ext uri="{FF2B5EF4-FFF2-40B4-BE49-F238E27FC236}">
                <a16:creationId xmlns:a16="http://schemas.microsoft.com/office/drawing/2014/main" id="{2FB72FC3-4D8F-4F11-BC1D-D7B5E849EFD5}"/>
              </a:ext>
            </a:extLst>
          </p:cNvPr>
          <p:cNvSpPr txBox="1">
            <a:spLocks noChangeArrowheads="1"/>
          </p:cNvSpPr>
          <p:nvPr/>
        </p:nvSpPr>
        <p:spPr bwMode="auto">
          <a:xfrm>
            <a:off x="3318675" y="1740203"/>
            <a:ext cx="2700000" cy="1017660"/>
          </a:xfrm>
          <a:prstGeom prst="rect">
            <a:avLst/>
          </a:prstGeom>
          <a:noFill/>
          <a:ln w="9525">
            <a:noFill/>
            <a:miter lim="800000"/>
            <a:headEnd/>
            <a:tailEnd/>
          </a:ln>
        </p:spPr>
        <p:txBody>
          <a:bodyPr wrap="square" lIns="47698" tIns="23849" rIns="47698" bIns="23849">
            <a:spAutoFit/>
          </a:bodyPr>
          <a:lstStyle/>
          <a:p>
            <a:pPr algn="just"/>
            <a:r>
              <a:rPr lang="en-GB" sz="900" i="1" dirty="0">
                <a:latin typeface="Arial" panose="020B0604020202020204" pitchFamily="34" charset="0"/>
                <a:cs typeface="Arial" panose="020B0604020202020204" pitchFamily="34" charset="0"/>
              </a:rPr>
              <a:t>Schizophrenia: </a:t>
            </a:r>
            <a:r>
              <a:rPr lang="en-GB" sz="900" dirty="0">
                <a:latin typeface="Arial" panose="020B0604020202020204" pitchFamily="34" charset="0"/>
                <a:cs typeface="Arial" panose="020B0604020202020204" pitchFamily="34" charset="0"/>
              </a:rPr>
              <a:t>Overall, 442 patients were included in the placebo and 1024 in the cariprazine group. At week 6, cariprazine showed superiority over placebo on the overall Marder disorganised thought domain (least square mean difference (LSMD) -1.99; ES=0.47; p&lt;0.001) and this effect was driven</a:t>
            </a:r>
          </a:p>
          <a:p>
            <a:pPr algn="just"/>
            <a:r>
              <a:rPr lang="en-GB" sz="900" dirty="0">
                <a:latin typeface="Arial" panose="020B0604020202020204" pitchFamily="34" charset="0"/>
                <a:cs typeface="Arial" panose="020B0604020202020204" pitchFamily="34" charset="0"/>
              </a:rPr>
              <a:t>by all 7 items (all p&lt;0.05) (Fig.1).</a:t>
            </a:r>
          </a:p>
        </p:txBody>
      </p:sp>
      <p:sp>
        <p:nvSpPr>
          <p:cNvPr id="19" name="Szövegdoboz 72">
            <a:extLst>
              <a:ext uri="{FF2B5EF4-FFF2-40B4-BE49-F238E27FC236}">
                <a16:creationId xmlns:a16="http://schemas.microsoft.com/office/drawing/2014/main" id="{675A8C92-5AD0-4091-8E5E-3361FBA3E6DF}"/>
              </a:ext>
            </a:extLst>
          </p:cNvPr>
          <p:cNvSpPr txBox="1">
            <a:spLocks noChangeArrowheads="1"/>
          </p:cNvSpPr>
          <p:nvPr/>
        </p:nvSpPr>
        <p:spPr bwMode="auto">
          <a:xfrm>
            <a:off x="3328478" y="2832419"/>
            <a:ext cx="2700000" cy="202052"/>
          </a:xfrm>
          <a:prstGeom prst="rect">
            <a:avLst/>
          </a:prstGeom>
          <a:noFill/>
          <a:ln w="9525">
            <a:noFill/>
            <a:miter lim="800000"/>
            <a:headEnd/>
            <a:tailEnd/>
          </a:ln>
        </p:spPr>
        <p:txBody>
          <a:bodyPr wrap="square" lIns="47698" tIns="23849" rIns="47698" bIns="23849">
            <a:spAutoFit/>
          </a:bodyPr>
          <a:lstStyle/>
          <a:p>
            <a:pPr marL="723847" indent="-723847"/>
            <a:r>
              <a:rPr lang="en-GB" sz="1000" b="1" dirty="0">
                <a:solidFill>
                  <a:srgbClr val="00A19A"/>
                </a:solidFill>
                <a:latin typeface="Arial" panose="020B0604020202020204" pitchFamily="34" charset="0"/>
                <a:cs typeface="Arial" panose="020B0604020202020204" pitchFamily="34" charset="0"/>
              </a:rPr>
              <a:t>Fig.1: Marder Disorganised Thought Factor</a:t>
            </a:r>
          </a:p>
        </p:txBody>
      </p:sp>
      <p:sp>
        <p:nvSpPr>
          <p:cNvPr id="31" name="Téglalap 71">
            <a:extLst>
              <a:ext uri="{FF2B5EF4-FFF2-40B4-BE49-F238E27FC236}">
                <a16:creationId xmlns:a16="http://schemas.microsoft.com/office/drawing/2014/main" id="{5A61A17E-D8B9-4929-81CF-DAA2D663A047}"/>
              </a:ext>
            </a:extLst>
          </p:cNvPr>
          <p:cNvSpPr/>
          <p:nvPr/>
        </p:nvSpPr>
        <p:spPr>
          <a:xfrm>
            <a:off x="8930141" y="2769961"/>
            <a:ext cx="2700000" cy="756992"/>
          </a:xfrm>
          <a:prstGeom prst="rect">
            <a:avLst/>
          </a:prstGeom>
          <a:solidFill>
            <a:srgbClr val="561565"/>
          </a:solidFill>
          <a:ln>
            <a:noFill/>
          </a:ln>
        </p:spPr>
        <p:style>
          <a:lnRef idx="2">
            <a:schemeClr val="accent1">
              <a:shade val="50000"/>
            </a:schemeClr>
          </a:lnRef>
          <a:fillRef idx="1">
            <a:schemeClr val="accent1"/>
          </a:fillRef>
          <a:effectRef idx="0">
            <a:schemeClr val="accent1"/>
          </a:effectRef>
          <a:fontRef idx="minor">
            <a:schemeClr val="lt1"/>
          </a:fontRef>
        </p:style>
        <p:txBody>
          <a:bodyPr lIns="35662" tIns="17831" rIns="35662" bIns="17831" rtlCol="0" anchor="ctr"/>
          <a:lstStyle/>
          <a:p>
            <a:pPr algn="ctr"/>
            <a:endParaRPr lang="en-GB" dirty="0"/>
          </a:p>
        </p:txBody>
      </p:sp>
      <p:sp>
        <p:nvSpPr>
          <p:cNvPr id="32" name="Rectangle 31">
            <a:extLst>
              <a:ext uri="{FF2B5EF4-FFF2-40B4-BE49-F238E27FC236}">
                <a16:creationId xmlns:a16="http://schemas.microsoft.com/office/drawing/2014/main" id="{D8B3C593-53E0-4D55-91EA-80908A53C9BE}"/>
              </a:ext>
            </a:extLst>
          </p:cNvPr>
          <p:cNvSpPr/>
          <p:nvPr/>
        </p:nvSpPr>
        <p:spPr>
          <a:xfrm>
            <a:off x="8914064" y="2970369"/>
            <a:ext cx="2700000" cy="646331"/>
          </a:xfrm>
          <a:prstGeom prst="rect">
            <a:avLst/>
          </a:prstGeom>
        </p:spPr>
        <p:txBody>
          <a:bodyPr>
            <a:spAutoFit/>
          </a:bodyPr>
          <a:lstStyle/>
          <a:p>
            <a:pPr marL="176213" indent="-176213" algn="just">
              <a:buClr>
                <a:schemeClr val="bg1"/>
              </a:buClr>
              <a:buSzPct val="130000"/>
              <a:buFont typeface="Wingdings" panose="05000000000000000000" pitchFamily="2" charset="2"/>
              <a:buChar char="§"/>
            </a:pPr>
            <a:r>
              <a:rPr lang="en-GB" sz="900" b="1" dirty="0">
                <a:solidFill>
                  <a:schemeClr val="bg1"/>
                </a:solidFill>
                <a:latin typeface="Arial" panose="020B0604020202020204" pitchFamily="34" charset="0"/>
                <a:cs typeface="Arial" panose="020B0604020202020204" pitchFamily="34" charset="0"/>
              </a:rPr>
              <a:t>Cariprazine was effective in improving cognitive functions in both schizophrenia and bipolar I depression.</a:t>
            </a:r>
          </a:p>
          <a:p>
            <a:pPr marL="176213" indent="-176213" algn="just">
              <a:buClr>
                <a:schemeClr val="bg1"/>
              </a:buClr>
              <a:buSzPct val="130000"/>
              <a:buFont typeface="Wingdings" panose="05000000000000000000" pitchFamily="2" charset="2"/>
              <a:buChar char="§"/>
            </a:pPr>
            <a:endParaRPr lang="en-GB" sz="900" b="1" dirty="0">
              <a:solidFill>
                <a:schemeClr val="bg1"/>
              </a:solidFill>
              <a:latin typeface="Arial" panose="020B0604020202020204" pitchFamily="34" charset="0"/>
              <a:cs typeface="Arial" panose="020B0604020202020204" pitchFamily="34" charset="0"/>
            </a:endParaRPr>
          </a:p>
        </p:txBody>
      </p:sp>
      <p:sp>
        <p:nvSpPr>
          <p:cNvPr id="33" name="Szövegdoboz 20">
            <a:extLst>
              <a:ext uri="{FF2B5EF4-FFF2-40B4-BE49-F238E27FC236}">
                <a16:creationId xmlns:a16="http://schemas.microsoft.com/office/drawing/2014/main" id="{AA0E4A13-3D05-4342-A5FA-74EF1F399F4C}"/>
              </a:ext>
            </a:extLst>
          </p:cNvPr>
          <p:cNvSpPr txBox="1">
            <a:spLocks noChangeArrowheads="1"/>
          </p:cNvSpPr>
          <p:nvPr/>
        </p:nvSpPr>
        <p:spPr bwMode="auto">
          <a:xfrm>
            <a:off x="8907791" y="2784568"/>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chemeClr val="bg1"/>
                </a:solidFill>
                <a:latin typeface="Arial" panose="020B0604020202020204" pitchFamily="34" charset="0"/>
                <a:cs typeface="Arial" panose="020B0604020202020204" pitchFamily="34" charset="0"/>
              </a:rPr>
              <a:t>CONCLUSION</a:t>
            </a:r>
            <a:endParaRPr lang="en-GB" sz="1400" b="1" dirty="0">
              <a:solidFill>
                <a:schemeClr val="bg1"/>
              </a:solidFill>
              <a:latin typeface="Arial" panose="020B0604020202020204" pitchFamily="34" charset="0"/>
              <a:cs typeface="Arial" panose="020B0604020202020204" pitchFamily="34" charset="0"/>
            </a:endParaRPr>
          </a:p>
        </p:txBody>
      </p:sp>
      <p:sp>
        <p:nvSpPr>
          <p:cNvPr id="34" name="Szövegdoboz 61">
            <a:extLst>
              <a:ext uri="{FF2B5EF4-FFF2-40B4-BE49-F238E27FC236}">
                <a16:creationId xmlns:a16="http://schemas.microsoft.com/office/drawing/2014/main" id="{6DD02597-1781-4092-9268-C992528C2F3C}"/>
              </a:ext>
            </a:extLst>
          </p:cNvPr>
          <p:cNvSpPr txBox="1"/>
          <p:nvPr/>
        </p:nvSpPr>
        <p:spPr>
          <a:xfrm>
            <a:off x="8914065" y="3810485"/>
            <a:ext cx="2716076" cy="1771713"/>
          </a:xfrm>
          <a:prstGeom prst="rect">
            <a:avLst/>
          </a:prstGeom>
          <a:noFill/>
        </p:spPr>
        <p:txBody>
          <a:bodyPr wrap="square" lIns="47698" tIns="23849" rIns="47698" bIns="23849" rtlCol="0">
            <a:spAutoFit/>
          </a:bodyPr>
          <a:lstStyle/>
          <a:p>
            <a:pPr marL="228600" indent="-228600" algn="just">
              <a:buFont typeface="+mj-lt"/>
              <a:buAutoNum type="arabicPeriod"/>
            </a:pPr>
            <a:r>
              <a:rPr lang="en-GB" sz="700" dirty="0">
                <a:latin typeface="Arial" panose="020B0604020202020204" pitchFamily="34" charset="0"/>
                <a:cs typeface="Arial" panose="020B0604020202020204" pitchFamily="34" charset="0"/>
              </a:rPr>
              <a:t>Blanco, C.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J. </a:t>
            </a:r>
            <a:r>
              <a:rPr lang="en-GB" sz="700" i="1" dirty="0" err="1">
                <a:latin typeface="Arial" panose="020B0604020202020204" pitchFamily="34" charset="0"/>
                <a:cs typeface="Arial" panose="020B0604020202020204" pitchFamily="34" charset="0"/>
              </a:rPr>
              <a:t>Psychiatr</a:t>
            </a:r>
            <a:r>
              <a:rPr lang="en-GB" sz="700" i="1" dirty="0">
                <a:latin typeface="Arial" panose="020B0604020202020204" pitchFamily="34" charset="0"/>
                <a:cs typeface="Arial" panose="020B0604020202020204" pitchFamily="34" charset="0"/>
              </a:rPr>
              <a:t>. Res.</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84</a:t>
            </a:r>
            <a:r>
              <a:rPr lang="en-GB" sz="700" dirty="0">
                <a:latin typeface="Arial" panose="020B0604020202020204" pitchFamily="34" charset="0"/>
                <a:cs typeface="Arial" panose="020B0604020202020204" pitchFamily="34" charset="0"/>
              </a:rPr>
              <a:t>, 310–317 (2017).</a:t>
            </a:r>
          </a:p>
          <a:p>
            <a:pPr marL="228600" indent="-228600" algn="just">
              <a:buFont typeface="+mj-lt"/>
              <a:buAutoNum type="arabicPeriod"/>
            </a:pPr>
            <a:r>
              <a:rPr lang="en-GB" sz="700" dirty="0" err="1">
                <a:latin typeface="Arial" panose="020B0604020202020204" pitchFamily="34" charset="0"/>
                <a:cs typeface="Arial" panose="020B0604020202020204" pitchFamily="34" charset="0"/>
              </a:rPr>
              <a:t>Millier</a:t>
            </a:r>
            <a:r>
              <a:rPr lang="en-GB" sz="700" dirty="0">
                <a:latin typeface="Arial" panose="020B0604020202020204" pitchFamily="34" charset="0"/>
                <a:cs typeface="Arial" panose="020B0604020202020204" pitchFamily="34" charset="0"/>
              </a:rPr>
              <a:t>, A.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J. </a:t>
            </a:r>
            <a:r>
              <a:rPr lang="en-GB" sz="700" i="1" dirty="0" err="1">
                <a:latin typeface="Arial" panose="020B0604020202020204" pitchFamily="34" charset="0"/>
                <a:cs typeface="Arial" panose="020B0604020202020204" pitchFamily="34" charset="0"/>
              </a:rPr>
              <a:t>Psychiatr</a:t>
            </a:r>
            <a:r>
              <a:rPr lang="en-GB" sz="700" i="1" dirty="0">
                <a:latin typeface="Arial" panose="020B0604020202020204" pitchFamily="34" charset="0"/>
                <a:cs typeface="Arial" panose="020B0604020202020204" pitchFamily="34" charset="0"/>
              </a:rPr>
              <a:t>. Res.</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54</a:t>
            </a:r>
            <a:r>
              <a:rPr lang="en-GB" sz="700" dirty="0">
                <a:latin typeface="Arial" panose="020B0604020202020204" pitchFamily="34" charset="0"/>
                <a:cs typeface="Arial" panose="020B0604020202020204" pitchFamily="34" charset="0"/>
              </a:rPr>
              <a:t>, 85–93 (2014).</a:t>
            </a:r>
          </a:p>
          <a:p>
            <a:pPr marL="228600" indent="-228600" algn="just">
              <a:buFont typeface="+mj-lt"/>
              <a:buAutoNum type="arabicPeriod"/>
            </a:pPr>
            <a:r>
              <a:rPr lang="en-GB" sz="700" dirty="0">
                <a:latin typeface="Arial" panose="020B0604020202020204" pitchFamily="34" charset="0"/>
                <a:cs typeface="Arial" panose="020B0604020202020204" pitchFamily="34" charset="0"/>
              </a:rPr>
              <a:t>Carvalho, A. F. &amp; Vieta, E. </a:t>
            </a:r>
            <a:r>
              <a:rPr lang="en-GB" sz="700" i="1" dirty="0">
                <a:latin typeface="Arial" panose="020B0604020202020204" pitchFamily="34" charset="0"/>
                <a:cs typeface="Arial" panose="020B0604020202020204" pitchFamily="34" charset="0"/>
              </a:rPr>
              <a:t>The Treatment of Bipolar Disorder: Integrative Clinical Strategies and Future Directions</a:t>
            </a:r>
            <a:r>
              <a:rPr lang="en-GB" sz="700" dirty="0">
                <a:latin typeface="Arial" panose="020B0604020202020204" pitchFamily="34" charset="0"/>
                <a:cs typeface="Arial" panose="020B0604020202020204" pitchFamily="34" charset="0"/>
              </a:rPr>
              <a:t>. (Oxford University Press, 2017).</a:t>
            </a:r>
          </a:p>
          <a:p>
            <a:pPr marL="228600" indent="-228600" algn="just">
              <a:buFont typeface="+mj-lt"/>
              <a:buAutoNum type="arabicPeriod"/>
            </a:pPr>
            <a:r>
              <a:rPr lang="en-GB" sz="700" dirty="0" err="1">
                <a:latin typeface="Arial" panose="020B0604020202020204" pitchFamily="34" charset="0"/>
                <a:cs typeface="Arial" panose="020B0604020202020204" pitchFamily="34" charset="0"/>
              </a:rPr>
              <a:t>Bortolato</a:t>
            </a:r>
            <a:r>
              <a:rPr lang="en-GB" sz="700" dirty="0">
                <a:latin typeface="Arial" panose="020B0604020202020204" pitchFamily="34" charset="0"/>
                <a:cs typeface="Arial" panose="020B0604020202020204" pitchFamily="34" charset="0"/>
              </a:rPr>
              <a:t>, B., </a:t>
            </a:r>
            <a:r>
              <a:rPr lang="en-GB" sz="700" dirty="0" err="1">
                <a:latin typeface="Arial" panose="020B0604020202020204" pitchFamily="34" charset="0"/>
                <a:cs typeface="Arial" panose="020B0604020202020204" pitchFamily="34" charset="0"/>
              </a:rPr>
              <a:t>Miskowiak</a:t>
            </a:r>
            <a:r>
              <a:rPr lang="en-GB" sz="700" dirty="0">
                <a:latin typeface="Arial" panose="020B0604020202020204" pitchFamily="34" charset="0"/>
                <a:cs typeface="Arial" panose="020B0604020202020204" pitchFamily="34" charset="0"/>
              </a:rPr>
              <a:t>, K. W., Köhler, C. A., Vieta, E. &amp; Carvalho, A. F. </a:t>
            </a:r>
            <a:r>
              <a:rPr lang="en-GB" sz="700" i="1" dirty="0" err="1">
                <a:latin typeface="Arial" panose="020B0604020202020204" pitchFamily="34" charset="0"/>
                <a:cs typeface="Arial" panose="020B0604020202020204" pitchFamily="34" charset="0"/>
              </a:rPr>
              <a:t>Neuropsychiatr</a:t>
            </a:r>
            <a:r>
              <a:rPr lang="en-GB" sz="700" i="1" dirty="0">
                <a:latin typeface="Arial" panose="020B0604020202020204" pitchFamily="34" charset="0"/>
                <a:cs typeface="Arial" panose="020B0604020202020204" pitchFamily="34" charset="0"/>
              </a:rPr>
              <a:t>. Dis. Treat.</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11</a:t>
            </a:r>
            <a:r>
              <a:rPr lang="en-GB" sz="700" dirty="0">
                <a:latin typeface="Arial" panose="020B0604020202020204" pitchFamily="34" charset="0"/>
                <a:cs typeface="Arial" panose="020B0604020202020204" pitchFamily="34" charset="0"/>
              </a:rPr>
              <a:t>, 3111–3125 (2015).</a:t>
            </a:r>
          </a:p>
          <a:p>
            <a:pPr marL="228600" indent="-228600" algn="just">
              <a:buFont typeface="+mj-lt"/>
              <a:buAutoNum type="arabicPeriod"/>
            </a:pPr>
            <a:r>
              <a:rPr lang="en-GB" sz="700" dirty="0">
                <a:latin typeface="Arial" panose="020B0604020202020204" pitchFamily="34" charset="0"/>
                <a:cs typeface="Arial" panose="020B0604020202020204" pitchFamily="34" charset="0"/>
              </a:rPr>
              <a:t>Durgam, S.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Am. J. Psychiatry</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173</a:t>
            </a:r>
            <a:r>
              <a:rPr lang="en-GB" sz="700" dirty="0">
                <a:latin typeface="Arial" panose="020B0604020202020204" pitchFamily="34" charset="0"/>
                <a:cs typeface="Arial" panose="020B0604020202020204" pitchFamily="34" charset="0"/>
              </a:rPr>
              <a:t>, 271–281 (2016).</a:t>
            </a:r>
          </a:p>
          <a:p>
            <a:pPr marL="228600" indent="-228600" algn="just">
              <a:buFont typeface="+mj-lt"/>
              <a:buAutoNum type="arabicPeriod"/>
            </a:pPr>
            <a:r>
              <a:rPr lang="en-GB" sz="700" dirty="0" err="1">
                <a:latin typeface="Arial" panose="020B0604020202020204" pitchFamily="34" charset="0"/>
                <a:cs typeface="Arial" panose="020B0604020202020204" pitchFamily="34" charset="0"/>
              </a:rPr>
              <a:t>Earley</a:t>
            </a:r>
            <a:r>
              <a:rPr lang="en-GB" sz="700" dirty="0">
                <a:latin typeface="Arial" panose="020B0604020202020204" pitchFamily="34" charset="0"/>
                <a:cs typeface="Arial" panose="020B0604020202020204" pitchFamily="34" charset="0"/>
              </a:rPr>
              <a:t>, W. R.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Bipolar </a:t>
            </a:r>
            <a:r>
              <a:rPr lang="en-GB" sz="700" i="1" dirty="0" err="1">
                <a:latin typeface="Arial" panose="020B0604020202020204" pitchFamily="34" charset="0"/>
                <a:cs typeface="Arial" panose="020B0604020202020204" pitchFamily="34" charset="0"/>
              </a:rPr>
              <a:t>Disord</a:t>
            </a:r>
            <a:r>
              <a:rPr lang="en-GB" sz="700" i="1" dirty="0">
                <a:latin typeface="Arial" panose="020B0604020202020204" pitchFamily="34" charset="0"/>
                <a:cs typeface="Arial" panose="020B0604020202020204" pitchFamily="34" charset="0"/>
              </a:rPr>
              <a:t>.</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22</a:t>
            </a:r>
            <a:r>
              <a:rPr lang="en-GB" sz="700" dirty="0">
                <a:latin typeface="Arial" panose="020B0604020202020204" pitchFamily="34" charset="0"/>
                <a:cs typeface="Arial" panose="020B0604020202020204" pitchFamily="34" charset="0"/>
              </a:rPr>
              <a:t>, 372–384 (2020).</a:t>
            </a:r>
          </a:p>
          <a:p>
            <a:pPr marL="228600" indent="-228600" algn="just">
              <a:buFont typeface="+mj-lt"/>
              <a:buAutoNum type="arabicPeriod"/>
            </a:pPr>
            <a:r>
              <a:rPr lang="en-GB" sz="700" dirty="0" err="1">
                <a:latin typeface="Arial" panose="020B0604020202020204" pitchFamily="34" charset="0"/>
                <a:cs typeface="Arial" panose="020B0604020202020204" pitchFamily="34" charset="0"/>
              </a:rPr>
              <a:t>Earley</a:t>
            </a:r>
            <a:r>
              <a:rPr lang="en-GB" sz="700" dirty="0">
                <a:latin typeface="Arial" panose="020B0604020202020204" pitchFamily="34" charset="0"/>
                <a:cs typeface="Arial" panose="020B0604020202020204" pitchFamily="34" charset="0"/>
              </a:rPr>
              <a:t>, W.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Am. J. Psychiatry</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176</a:t>
            </a:r>
            <a:r>
              <a:rPr lang="en-GB" sz="700" dirty="0">
                <a:latin typeface="Arial" panose="020B0604020202020204" pitchFamily="34" charset="0"/>
                <a:cs typeface="Arial" panose="020B0604020202020204" pitchFamily="34" charset="0"/>
              </a:rPr>
              <a:t>, 439–448 (2019).</a:t>
            </a:r>
          </a:p>
          <a:p>
            <a:pPr marL="228600" indent="-228600" algn="just">
              <a:buFont typeface="+mj-lt"/>
              <a:buAutoNum type="arabicPeriod"/>
            </a:pPr>
            <a:r>
              <a:rPr lang="en-GB" sz="700" dirty="0">
                <a:latin typeface="Arial" panose="020B0604020202020204" pitchFamily="34" charset="0"/>
                <a:cs typeface="Arial" panose="020B0604020202020204" pitchFamily="34" charset="0"/>
              </a:rPr>
              <a:t>Durgam, S.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err="1">
                <a:latin typeface="Arial" panose="020B0604020202020204" pitchFamily="34" charset="0"/>
                <a:cs typeface="Arial" panose="020B0604020202020204" pitchFamily="34" charset="0"/>
              </a:rPr>
              <a:t>Schizophr</a:t>
            </a:r>
            <a:r>
              <a:rPr lang="en-GB" sz="700" i="1" dirty="0">
                <a:latin typeface="Arial" panose="020B0604020202020204" pitchFamily="34" charset="0"/>
                <a:cs typeface="Arial" panose="020B0604020202020204" pitchFamily="34" charset="0"/>
              </a:rPr>
              <a:t>. Res.</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152</a:t>
            </a:r>
            <a:r>
              <a:rPr lang="en-GB" sz="700" dirty="0">
                <a:latin typeface="Arial" panose="020B0604020202020204" pitchFamily="34" charset="0"/>
                <a:cs typeface="Arial" panose="020B0604020202020204" pitchFamily="34" charset="0"/>
              </a:rPr>
              <a:t>, 450–457 (2014).</a:t>
            </a:r>
          </a:p>
          <a:p>
            <a:pPr marL="228600" indent="-228600" algn="just">
              <a:buFont typeface="+mj-lt"/>
              <a:buAutoNum type="arabicPeriod"/>
            </a:pPr>
            <a:r>
              <a:rPr lang="en-GB" sz="700" dirty="0">
                <a:latin typeface="Arial" panose="020B0604020202020204" pitchFamily="34" charset="0"/>
                <a:cs typeface="Arial" panose="020B0604020202020204" pitchFamily="34" charset="0"/>
              </a:rPr>
              <a:t>Durgam, S. </a:t>
            </a:r>
            <a:r>
              <a:rPr lang="en-GB" sz="700" i="1" dirty="0">
                <a:latin typeface="Arial" panose="020B0604020202020204" pitchFamily="34" charset="0"/>
                <a:cs typeface="Arial" panose="020B0604020202020204" pitchFamily="34" charset="0"/>
              </a:rPr>
              <a:t>et al.</a:t>
            </a:r>
            <a:r>
              <a:rPr lang="en-GB" sz="700" dirty="0">
                <a:latin typeface="Arial" panose="020B0604020202020204" pitchFamily="34" charset="0"/>
                <a:cs typeface="Arial" panose="020B0604020202020204" pitchFamily="34" charset="0"/>
              </a:rPr>
              <a:t> </a:t>
            </a:r>
            <a:r>
              <a:rPr lang="en-GB" sz="700" i="1" dirty="0">
                <a:latin typeface="Arial" panose="020B0604020202020204" pitchFamily="34" charset="0"/>
                <a:cs typeface="Arial" panose="020B0604020202020204" pitchFamily="34" charset="0"/>
              </a:rPr>
              <a:t>J. Clin. Psychiatry</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76</a:t>
            </a:r>
            <a:r>
              <a:rPr lang="en-GB" sz="700" dirty="0">
                <a:latin typeface="Arial" panose="020B0604020202020204" pitchFamily="34" charset="0"/>
                <a:cs typeface="Arial" panose="020B0604020202020204" pitchFamily="34" charset="0"/>
              </a:rPr>
              <a:t>, e1574–e1582 (2015).</a:t>
            </a:r>
          </a:p>
          <a:p>
            <a:pPr marL="228600" indent="-228600" algn="just">
              <a:buFont typeface="+mj-lt"/>
              <a:buAutoNum type="arabicPeriod"/>
            </a:pPr>
            <a:r>
              <a:rPr lang="en-GB" sz="700" dirty="0">
                <a:latin typeface="Arial" panose="020B0604020202020204" pitchFamily="34" charset="0"/>
                <a:cs typeface="Arial" panose="020B0604020202020204" pitchFamily="34" charset="0"/>
              </a:rPr>
              <a:t>Kane, J. M. </a:t>
            </a:r>
            <a:r>
              <a:rPr lang="en-GB" sz="700" i="1" dirty="0">
                <a:latin typeface="Arial" panose="020B0604020202020204" pitchFamily="34" charset="0"/>
                <a:cs typeface="Arial" panose="020B0604020202020204" pitchFamily="34" charset="0"/>
              </a:rPr>
              <a:t>et al. J. Clin. </a:t>
            </a:r>
            <a:r>
              <a:rPr lang="en-GB" sz="700" i="1" dirty="0" err="1">
                <a:latin typeface="Arial" panose="020B0604020202020204" pitchFamily="34" charset="0"/>
                <a:cs typeface="Arial" panose="020B0604020202020204" pitchFamily="34" charset="0"/>
              </a:rPr>
              <a:t>Psychopharmacol</a:t>
            </a:r>
            <a:r>
              <a:rPr lang="en-GB" sz="700" i="1" dirty="0">
                <a:latin typeface="Arial" panose="020B0604020202020204" pitchFamily="34" charset="0"/>
                <a:cs typeface="Arial" panose="020B0604020202020204" pitchFamily="34" charset="0"/>
              </a:rPr>
              <a:t>.</a:t>
            </a:r>
            <a:r>
              <a:rPr lang="en-GB" sz="700" dirty="0">
                <a:latin typeface="Arial" panose="020B0604020202020204" pitchFamily="34" charset="0"/>
                <a:cs typeface="Arial" panose="020B0604020202020204" pitchFamily="34" charset="0"/>
              </a:rPr>
              <a:t> </a:t>
            </a:r>
            <a:r>
              <a:rPr lang="en-GB" sz="700" b="1" dirty="0">
                <a:latin typeface="Arial" panose="020B0604020202020204" pitchFamily="34" charset="0"/>
                <a:cs typeface="Arial" panose="020B0604020202020204" pitchFamily="34" charset="0"/>
              </a:rPr>
              <a:t>35</a:t>
            </a:r>
            <a:r>
              <a:rPr lang="en-GB" sz="700" dirty="0">
                <a:latin typeface="Arial" panose="020B0604020202020204" pitchFamily="34" charset="0"/>
                <a:cs typeface="Arial" panose="020B0604020202020204" pitchFamily="34" charset="0"/>
              </a:rPr>
              <a:t>, 367–373 (2015).</a:t>
            </a:r>
          </a:p>
        </p:txBody>
      </p:sp>
      <p:sp>
        <p:nvSpPr>
          <p:cNvPr id="36" name="Szövegdoboz 20">
            <a:extLst>
              <a:ext uri="{FF2B5EF4-FFF2-40B4-BE49-F238E27FC236}">
                <a16:creationId xmlns:a16="http://schemas.microsoft.com/office/drawing/2014/main" id="{154BC0D8-F5D7-4D2D-BF17-B28D5A17AEAD}"/>
              </a:ext>
            </a:extLst>
          </p:cNvPr>
          <p:cNvSpPr txBox="1">
            <a:spLocks noChangeArrowheads="1"/>
          </p:cNvSpPr>
          <p:nvPr/>
        </p:nvSpPr>
        <p:spPr bwMode="auto">
          <a:xfrm>
            <a:off x="8922101" y="3618337"/>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REFERENCES</a:t>
            </a:r>
            <a:endParaRPr lang="en-GB" sz="1400" b="1" dirty="0">
              <a:solidFill>
                <a:srgbClr val="561565"/>
              </a:solidFill>
              <a:latin typeface="Arial" panose="020B0604020202020204" pitchFamily="34" charset="0"/>
              <a:cs typeface="Arial" panose="020B0604020202020204" pitchFamily="34" charset="0"/>
            </a:endParaRPr>
          </a:p>
        </p:txBody>
      </p:sp>
      <p:sp>
        <p:nvSpPr>
          <p:cNvPr id="38" name="Szövegdoboz 20">
            <a:extLst>
              <a:ext uri="{FF2B5EF4-FFF2-40B4-BE49-F238E27FC236}">
                <a16:creationId xmlns:a16="http://schemas.microsoft.com/office/drawing/2014/main" id="{6C58032C-C386-4A26-A2CB-52FB966A2760}"/>
              </a:ext>
            </a:extLst>
          </p:cNvPr>
          <p:cNvSpPr txBox="1">
            <a:spLocks noChangeArrowheads="1"/>
          </p:cNvSpPr>
          <p:nvPr/>
        </p:nvSpPr>
        <p:spPr bwMode="auto">
          <a:xfrm>
            <a:off x="8915672" y="5596909"/>
            <a:ext cx="2700000" cy="232830"/>
          </a:xfrm>
          <a:prstGeom prst="rect">
            <a:avLst/>
          </a:prstGeom>
          <a:noFill/>
          <a:ln w="9525">
            <a:noFill/>
            <a:miter lim="800000"/>
            <a:headEnd/>
            <a:tailEnd/>
          </a:ln>
        </p:spPr>
        <p:txBody>
          <a:bodyPr wrap="square" lIns="47698" tIns="23849" rIns="47698" bIns="23849">
            <a:spAutoFit/>
          </a:bodyPr>
          <a:lstStyle/>
          <a:p>
            <a:pPr algn="just"/>
            <a:r>
              <a:rPr lang="en-GB" sz="1200" b="1" dirty="0">
                <a:solidFill>
                  <a:srgbClr val="561565"/>
                </a:solidFill>
                <a:latin typeface="Arial" panose="020B0604020202020204" pitchFamily="34" charset="0"/>
                <a:cs typeface="Arial" panose="020B0604020202020204" pitchFamily="34" charset="0"/>
              </a:rPr>
              <a:t>DISCLOSURE</a:t>
            </a:r>
            <a:endParaRPr lang="en-GB" sz="1400" b="1" dirty="0">
              <a:solidFill>
                <a:srgbClr val="561565"/>
              </a:solidFill>
              <a:latin typeface="Arial" panose="020B0604020202020204" pitchFamily="34" charset="0"/>
              <a:cs typeface="Arial" panose="020B0604020202020204" pitchFamily="34" charset="0"/>
            </a:endParaRPr>
          </a:p>
        </p:txBody>
      </p:sp>
      <p:sp>
        <p:nvSpPr>
          <p:cNvPr id="35" name="Téglalap 5">
            <a:extLst>
              <a:ext uri="{FF2B5EF4-FFF2-40B4-BE49-F238E27FC236}">
                <a16:creationId xmlns:a16="http://schemas.microsoft.com/office/drawing/2014/main" id="{D1DEFD69-B09B-4423-BF92-6346ABE93677}"/>
              </a:ext>
            </a:extLst>
          </p:cNvPr>
          <p:cNvSpPr>
            <a:spLocks noChangeArrowheads="1"/>
          </p:cNvSpPr>
          <p:nvPr/>
        </p:nvSpPr>
        <p:spPr bwMode="auto">
          <a:xfrm>
            <a:off x="60645" y="6649677"/>
            <a:ext cx="12070708" cy="139314"/>
          </a:xfrm>
          <a:prstGeom prst="rect">
            <a:avLst/>
          </a:prstGeom>
          <a:solidFill>
            <a:srgbClr val="00A19A"/>
          </a:solidFill>
          <a:ln w="152400" algn="ctr">
            <a:solidFill>
              <a:srgbClr val="00A19A"/>
            </a:solidFill>
            <a:miter lim="800000"/>
            <a:headEnd/>
            <a:tailEnd/>
          </a:ln>
        </p:spPr>
        <p:txBody>
          <a:bodyPr lIns="47698" tIns="23849" rIns="47698" bIns="23849" anchor="ctr"/>
          <a:lstStyle/>
          <a:p>
            <a:pPr algn="ctr"/>
            <a:endParaRPr lang="en-GB" sz="4200" dirty="0">
              <a:solidFill>
                <a:srgbClr val="FFFFFF"/>
              </a:solidFill>
              <a:latin typeface="Calibri" pitchFamily="34" charset="0"/>
            </a:endParaRPr>
          </a:p>
        </p:txBody>
      </p:sp>
      <p:sp>
        <p:nvSpPr>
          <p:cNvPr id="39" name="Szövegdoboz 20">
            <a:extLst>
              <a:ext uri="{FF2B5EF4-FFF2-40B4-BE49-F238E27FC236}">
                <a16:creationId xmlns:a16="http://schemas.microsoft.com/office/drawing/2014/main" id="{6164625B-AFFC-4E09-9A28-A25F8B92D6D7}"/>
              </a:ext>
            </a:extLst>
          </p:cNvPr>
          <p:cNvSpPr txBox="1">
            <a:spLocks noChangeArrowheads="1"/>
          </p:cNvSpPr>
          <p:nvPr/>
        </p:nvSpPr>
        <p:spPr bwMode="auto">
          <a:xfrm>
            <a:off x="519502" y="3718999"/>
            <a:ext cx="2700000" cy="2818153"/>
          </a:xfrm>
          <a:prstGeom prst="rect">
            <a:avLst/>
          </a:prstGeom>
          <a:noFill/>
          <a:ln w="9525">
            <a:noFill/>
            <a:miter lim="800000"/>
            <a:headEnd/>
            <a:tailEnd/>
          </a:ln>
        </p:spPr>
        <p:txBody>
          <a:bodyPr wrap="square" lIns="47698" tIns="23849" rIns="47698" bIns="23849">
            <a:spAutoFit/>
          </a:bodyPr>
          <a:lstStyle/>
          <a:p>
            <a:pPr algn="just"/>
            <a:r>
              <a:rPr lang="en-GB" sz="900" i="1" dirty="0">
                <a:latin typeface="Arial" panose="020B0604020202020204" pitchFamily="34" charset="0"/>
                <a:cs typeface="Arial" panose="020B0604020202020204" pitchFamily="34" charset="0"/>
              </a:rPr>
              <a:t>Schizophrenia: </a:t>
            </a:r>
            <a:r>
              <a:rPr lang="en-GB" sz="900" dirty="0">
                <a:latin typeface="Arial" panose="020B0604020202020204" pitchFamily="34" charset="0"/>
                <a:cs typeface="Arial" panose="020B0604020202020204" pitchFamily="34" charset="0"/>
              </a:rPr>
              <a:t>Post-hoc analyses were carried out using pooled data from 3 (NCT00694707, NCT01104766, NCT01104779) phase II/III randomised, double-blind, placebo-controlled trials including patients with acute schizophrenia. Placebo versus cariprazine (1.5-9mg/d) efficacy was evaluated from baseline to Week 6 on the Positive and Negative Syndrome Scale (PANSS) Cognitive Factor Scores and the PANSS-derived Marder Disorganised Thought Factor Scores, using MMRM.</a:t>
            </a:r>
          </a:p>
          <a:p>
            <a:pPr algn="just"/>
            <a:endParaRPr lang="en-GB" sz="900" dirty="0">
              <a:latin typeface="Arial" panose="020B0604020202020204" pitchFamily="34" charset="0"/>
              <a:cs typeface="Arial" panose="020B0604020202020204" pitchFamily="34" charset="0"/>
            </a:endParaRPr>
          </a:p>
          <a:p>
            <a:pPr algn="just"/>
            <a:r>
              <a:rPr lang="en-GB" sz="900" i="1" dirty="0">
                <a:latin typeface="Arial" panose="020B0604020202020204" pitchFamily="34" charset="0"/>
                <a:cs typeface="Arial" panose="020B0604020202020204" pitchFamily="34" charset="0"/>
              </a:rPr>
              <a:t>Bipolar Depression: </a:t>
            </a:r>
            <a:r>
              <a:rPr lang="en-GB" sz="900" dirty="0">
                <a:latin typeface="Arial" panose="020B0604020202020204" pitchFamily="34" charset="0"/>
                <a:cs typeface="Arial" panose="020B0604020202020204" pitchFamily="34" charset="0"/>
              </a:rPr>
              <a:t>Pooled data from 3 (NCT01396447, NCT02670538, NCT02670551) phase II/III randomised, double-blind, placebo-controlled studies in patients with bipolar I depression were analysed post-hoc. Placebo versus cariprazine (1.5-3mg/d) efficacy was evaluated from baseline to Week 6 on the Montgomery-Åsberg Depression Rating Scale </a:t>
            </a:r>
          </a:p>
        </p:txBody>
      </p:sp>
      <p:sp>
        <p:nvSpPr>
          <p:cNvPr id="40" name="Szövegdoboz 20">
            <a:extLst>
              <a:ext uri="{FF2B5EF4-FFF2-40B4-BE49-F238E27FC236}">
                <a16:creationId xmlns:a16="http://schemas.microsoft.com/office/drawing/2014/main" id="{E6200C4C-EC0E-4E22-92F1-A76CBA4A2F53}"/>
              </a:ext>
            </a:extLst>
          </p:cNvPr>
          <p:cNvSpPr txBox="1">
            <a:spLocks noChangeArrowheads="1"/>
          </p:cNvSpPr>
          <p:nvPr/>
        </p:nvSpPr>
        <p:spPr bwMode="auto">
          <a:xfrm>
            <a:off x="6119506" y="844844"/>
            <a:ext cx="2700000" cy="2041017"/>
          </a:xfrm>
          <a:prstGeom prst="rect">
            <a:avLst/>
          </a:prstGeom>
          <a:noFill/>
          <a:ln w="9525">
            <a:noFill/>
            <a:miter lim="800000"/>
            <a:headEnd/>
            <a:tailEnd/>
          </a:ln>
        </p:spPr>
        <p:txBody>
          <a:bodyPr wrap="square" lIns="47698" tIns="23849" rIns="47698" bIns="23849">
            <a:spAutoFit/>
          </a:bodyPr>
          <a:lstStyle/>
          <a:p>
            <a:pPr algn="just"/>
            <a:r>
              <a:rPr lang="en-GB" sz="900">
                <a:latin typeface="Arial" panose="020B0604020202020204" pitchFamily="34" charset="0"/>
                <a:cs typeface="Arial" panose="020B0604020202020204" pitchFamily="34" charset="0"/>
              </a:rPr>
              <a:t>Similarly, cariprazine produced significantly greater improvement on the overall Meltzer-PANSS cognitive domain compared to placebo (LSMD -1.47; ES=0.48; p&lt;0.001), driven by all 5 items (all p&lt;0.001) (Fig.2).*</a:t>
            </a:r>
          </a:p>
          <a:p>
            <a:pPr algn="just"/>
            <a:endParaRPr lang="en-GB" sz="900">
              <a:latin typeface="Arial" panose="020B0604020202020204" pitchFamily="34" charset="0"/>
              <a:cs typeface="Arial" panose="020B0604020202020204" pitchFamily="34" charset="0"/>
            </a:endParaRPr>
          </a:p>
          <a:p>
            <a:pPr algn="just"/>
            <a:r>
              <a:rPr lang="en-GB" sz="900" i="1">
                <a:latin typeface="Arial" panose="020B0604020202020204" pitchFamily="34" charset="0"/>
                <a:cs typeface="Arial" panose="020B0604020202020204" pitchFamily="34" charset="0"/>
              </a:rPr>
              <a:t>Bipolar Depression: </a:t>
            </a:r>
            <a:r>
              <a:rPr lang="en-GB" sz="900">
                <a:latin typeface="Arial" panose="020B0604020202020204" pitchFamily="34" charset="0"/>
                <a:cs typeface="Arial" panose="020B0604020202020204" pitchFamily="34" charset="0"/>
              </a:rPr>
              <a:t>Overall, 460 patients were included in the placebo and 923 in the cariprazine group. Compared to placebo, cariprazine patients showed significantly larger improvements on the MADRS concentration item score in the intention-to-treat population (LSMD -0.31; p&lt;0.001) and in the subgroups (both p&lt;0.001) (Fig.3).*</a:t>
            </a:r>
          </a:p>
          <a:p>
            <a:pPr algn="just">
              <a:spcBef>
                <a:spcPts val="600"/>
              </a:spcBef>
            </a:pPr>
            <a:r>
              <a:rPr lang="en-GB" sz="750">
                <a:latin typeface="Arial" panose="020B0604020202020204" pitchFamily="34" charset="0"/>
                <a:cs typeface="Arial" panose="020B0604020202020204" pitchFamily="34" charset="0"/>
              </a:rPr>
              <a:t>* There was no type I error control in the statistical analyses.</a:t>
            </a:r>
          </a:p>
        </p:txBody>
      </p:sp>
      <p:sp>
        <p:nvSpPr>
          <p:cNvPr id="42" name="Szövegdoboz 20">
            <a:extLst>
              <a:ext uri="{FF2B5EF4-FFF2-40B4-BE49-F238E27FC236}">
                <a16:creationId xmlns:a16="http://schemas.microsoft.com/office/drawing/2014/main" id="{296F4F54-EF31-4768-A5D9-BC0EB8BD91E2}"/>
              </a:ext>
            </a:extLst>
          </p:cNvPr>
          <p:cNvSpPr txBox="1">
            <a:spLocks noChangeArrowheads="1"/>
          </p:cNvSpPr>
          <p:nvPr/>
        </p:nvSpPr>
        <p:spPr bwMode="auto">
          <a:xfrm>
            <a:off x="8880637" y="5842466"/>
            <a:ext cx="2749503" cy="663717"/>
          </a:xfrm>
          <a:prstGeom prst="rect">
            <a:avLst/>
          </a:prstGeom>
          <a:noFill/>
          <a:ln w="9525">
            <a:noFill/>
            <a:miter lim="800000"/>
            <a:headEnd/>
            <a:tailEnd/>
          </a:ln>
        </p:spPr>
        <p:txBody>
          <a:bodyPr wrap="square" lIns="47698" tIns="23849" rIns="47698" bIns="23849">
            <a:spAutoFit/>
          </a:bodyPr>
          <a:lstStyle/>
          <a:p>
            <a:pPr algn="just"/>
            <a:r>
              <a:rPr lang="en-GB" sz="800" dirty="0">
                <a:latin typeface="Arial" panose="020B0604020202020204" pitchFamily="34" charset="0"/>
                <a:cs typeface="Arial" panose="020B0604020202020204" pitchFamily="34" charset="0"/>
              </a:rPr>
              <a:t>Studies were funded by Gedeon Richter Plc. and Allergan Plc (prior to its acquisition by AbbVie). The authors are employees of Gedeon Richter Plc. We acknowledge the contributions of </a:t>
            </a:r>
            <a:r>
              <a:rPr lang="en-GB" sz="800" dirty="0" err="1">
                <a:latin typeface="Arial" panose="020B0604020202020204" pitchFamily="34" charset="0"/>
                <a:cs typeface="Arial" panose="020B0604020202020204" pitchFamily="34" charset="0"/>
              </a:rPr>
              <a:t>Dr.</a:t>
            </a:r>
            <a:r>
              <a:rPr lang="en-GB" sz="800" dirty="0">
                <a:latin typeface="Arial" panose="020B0604020202020204" pitchFamily="34" charset="0"/>
                <a:cs typeface="Arial" panose="020B0604020202020204" pitchFamily="34" charset="0"/>
              </a:rPr>
              <a:t> W. </a:t>
            </a:r>
            <a:r>
              <a:rPr lang="en-GB" sz="800" dirty="0" err="1">
                <a:latin typeface="Arial" panose="020B0604020202020204" pitchFamily="34" charset="0"/>
                <a:cs typeface="Arial" panose="020B0604020202020204" pitchFamily="34" charset="0"/>
              </a:rPr>
              <a:t>Earley</a:t>
            </a:r>
            <a:r>
              <a:rPr lang="en-GB" sz="800" dirty="0">
                <a:latin typeface="Arial" panose="020B0604020202020204" pitchFamily="34" charset="0"/>
                <a:cs typeface="Arial" panose="020B0604020202020204" pitchFamily="34" charset="0"/>
              </a:rPr>
              <a:t> to the abstract and earlier discussions of this work.</a:t>
            </a:r>
          </a:p>
        </p:txBody>
      </p:sp>
      <p:sp>
        <p:nvSpPr>
          <p:cNvPr id="3" name="Rectangle 2">
            <a:extLst>
              <a:ext uri="{FF2B5EF4-FFF2-40B4-BE49-F238E27FC236}">
                <a16:creationId xmlns:a16="http://schemas.microsoft.com/office/drawing/2014/main" id="{7831F4D0-2593-46A9-9D25-37F74DDCE209}"/>
              </a:ext>
            </a:extLst>
          </p:cNvPr>
          <p:cNvSpPr/>
          <p:nvPr/>
        </p:nvSpPr>
        <p:spPr>
          <a:xfrm>
            <a:off x="3085620" y="6608246"/>
            <a:ext cx="6096000" cy="230832"/>
          </a:xfrm>
          <a:prstGeom prst="rect">
            <a:avLst/>
          </a:prstGeom>
        </p:spPr>
        <p:txBody>
          <a:bodyPr>
            <a:spAutoFit/>
          </a:bodyPr>
          <a:lstStyle/>
          <a:p>
            <a:pPr algn="ctr"/>
            <a:r>
              <a:rPr lang="en-GB" sz="900" b="1" i="1" dirty="0">
                <a:solidFill>
                  <a:schemeClr val="bg1"/>
                </a:solidFill>
                <a:latin typeface="Arial" panose="020B0604020202020204" pitchFamily="34" charset="0"/>
                <a:cs typeface="Arial" panose="020B0604020202020204" pitchFamily="34" charset="0"/>
              </a:rPr>
              <a:t>Presented at the 15th World Congress of Biological Psychiatry, 28-30 June 2021, Virtual</a:t>
            </a:r>
          </a:p>
        </p:txBody>
      </p:sp>
      <p:graphicFrame>
        <p:nvGraphicFramePr>
          <p:cNvPr id="37" name="Tartalom helye 3">
            <a:extLst>
              <a:ext uri="{FF2B5EF4-FFF2-40B4-BE49-F238E27FC236}">
                <a16:creationId xmlns:a16="http://schemas.microsoft.com/office/drawing/2014/main" id="{32967109-722B-4398-B511-7B373AE21674}"/>
              </a:ext>
            </a:extLst>
          </p:cNvPr>
          <p:cNvGraphicFramePr>
            <a:graphicFrameLocks/>
          </p:cNvGraphicFramePr>
          <p:nvPr>
            <p:extLst>
              <p:ext uri="{D42A27DB-BD31-4B8C-83A1-F6EECF244321}">
                <p14:modId xmlns:p14="http://schemas.microsoft.com/office/powerpoint/2010/main" val="3351091323"/>
              </p:ext>
            </p:extLst>
          </p:nvPr>
        </p:nvGraphicFramePr>
        <p:xfrm>
          <a:off x="3107150" y="3088483"/>
          <a:ext cx="2006441" cy="1549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3" name="Tartalom helye 3">
            <a:extLst>
              <a:ext uri="{FF2B5EF4-FFF2-40B4-BE49-F238E27FC236}">
                <a16:creationId xmlns:a16="http://schemas.microsoft.com/office/drawing/2014/main" id="{13F9635A-4179-4A2D-9AC3-4F61FAB67F03}"/>
              </a:ext>
            </a:extLst>
          </p:cNvPr>
          <p:cNvGraphicFramePr>
            <a:graphicFrameLocks/>
          </p:cNvGraphicFramePr>
          <p:nvPr>
            <p:extLst>
              <p:ext uri="{D42A27DB-BD31-4B8C-83A1-F6EECF244321}">
                <p14:modId xmlns:p14="http://schemas.microsoft.com/office/powerpoint/2010/main" val="1204096643"/>
              </p:ext>
            </p:extLst>
          </p:nvPr>
        </p:nvGraphicFramePr>
        <p:xfrm>
          <a:off x="4565750" y="3022851"/>
          <a:ext cx="4263560" cy="2116851"/>
        </p:xfrm>
        <a:graphic>
          <a:graphicData uri="http://schemas.openxmlformats.org/drawingml/2006/chart">
            <c:chart xmlns:c="http://schemas.openxmlformats.org/drawingml/2006/chart" xmlns:r="http://schemas.openxmlformats.org/officeDocument/2006/relationships" r:id="rId3"/>
          </a:graphicData>
        </a:graphic>
      </p:graphicFrame>
      <p:sp>
        <p:nvSpPr>
          <p:cNvPr id="45" name="Szövegdoboz 72">
            <a:extLst>
              <a:ext uri="{FF2B5EF4-FFF2-40B4-BE49-F238E27FC236}">
                <a16:creationId xmlns:a16="http://schemas.microsoft.com/office/drawing/2014/main" id="{80991342-CF4F-4069-AA79-0B16847CDDC5}"/>
              </a:ext>
            </a:extLst>
          </p:cNvPr>
          <p:cNvSpPr txBox="1">
            <a:spLocks noChangeArrowheads="1"/>
          </p:cNvSpPr>
          <p:nvPr/>
        </p:nvSpPr>
        <p:spPr bwMode="auto">
          <a:xfrm>
            <a:off x="3308871" y="4737273"/>
            <a:ext cx="2700000" cy="202052"/>
          </a:xfrm>
          <a:prstGeom prst="rect">
            <a:avLst/>
          </a:prstGeom>
          <a:noFill/>
          <a:ln w="9525">
            <a:noFill/>
            <a:miter lim="800000"/>
            <a:headEnd/>
            <a:tailEnd/>
          </a:ln>
        </p:spPr>
        <p:txBody>
          <a:bodyPr wrap="square" lIns="47698" tIns="23849" rIns="47698" bIns="23849">
            <a:spAutoFit/>
          </a:bodyPr>
          <a:lstStyle/>
          <a:p>
            <a:pPr marL="723847" indent="-723847"/>
            <a:r>
              <a:rPr lang="en-GB" sz="1000" b="1" dirty="0">
                <a:solidFill>
                  <a:srgbClr val="00A19A"/>
                </a:solidFill>
                <a:latin typeface="Arial" panose="020B0604020202020204" pitchFamily="34" charset="0"/>
                <a:cs typeface="Arial" panose="020B0604020202020204" pitchFamily="34" charset="0"/>
              </a:rPr>
              <a:t>Fig.2: PANSS Cognitive Factor</a:t>
            </a:r>
          </a:p>
        </p:txBody>
      </p:sp>
      <p:sp>
        <p:nvSpPr>
          <p:cNvPr id="46" name="Szövegdoboz 72">
            <a:extLst>
              <a:ext uri="{FF2B5EF4-FFF2-40B4-BE49-F238E27FC236}">
                <a16:creationId xmlns:a16="http://schemas.microsoft.com/office/drawing/2014/main" id="{6BD071F9-4C80-4E06-A990-E059D8B2A0E1}"/>
              </a:ext>
            </a:extLst>
          </p:cNvPr>
          <p:cNvSpPr txBox="1">
            <a:spLocks noChangeArrowheads="1"/>
          </p:cNvSpPr>
          <p:nvPr/>
        </p:nvSpPr>
        <p:spPr bwMode="auto">
          <a:xfrm>
            <a:off x="8915672" y="852561"/>
            <a:ext cx="2700000" cy="202052"/>
          </a:xfrm>
          <a:prstGeom prst="rect">
            <a:avLst/>
          </a:prstGeom>
          <a:noFill/>
          <a:ln w="9525">
            <a:noFill/>
            <a:miter lim="800000"/>
            <a:headEnd/>
            <a:tailEnd/>
          </a:ln>
        </p:spPr>
        <p:txBody>
          <a:bodyPr wrap="square" lIns="47698" tIns="23849" rIns="47698" bIns="23849">
            <a:spAutoFit/>
          </a:bodyPr>
          <a:lstStyle/>
          <a:p>
            <a:pPr marL="723847" indent="-723847"/>
            <a:r>
              <a:rPr lang="en-GB" sz="1000" b="1" dirty="0">
                <a:solidFill>
                  <a:srgbClr val="00A19A"/>
                </a:solidFill>
                <a:latin typeface="Arial" panose="020B0604020202020204" pitchFamily="34" charset="0"/>
                <a:cs typeface="Arial" panose="020B0604020202020204" pitchFamily="34" charset="0"/>
              </a:rPr>
              <a:t>Fig.3: MADRS Concentration item</a:t>
            </a:r>
          </a:p>
        </p:txBody>
      </p:sp>
      <p:graphicFrame>
        <p:nvGraphicFramePr>
          <p:cNvPr id="48" name="Tartalom helye 3">
            <a:extLst>
              <a:ext uri="{FF2B5EF4-FFF2-40B4-BE49-F238E27FC236}">
                <a16:creationId xmlns:a16="http://schemas.microsoft.com/office/drawing/2014/main" id="{9B1F97AF-308D-410B-BBBB-4164D45343A2}"/>
              </a:ext>
            </a:extLst>
          </p:cNvPr>
          <p:cNvGraphicFramePr>
            <a:graphicFrameLocks/>
          </p:cNvGraphicFramePr>
          <p:nvPr>
            <p:extLst>
              <p:ext uri="{D42A27DB-BD31-4B8C-83A1-F6EECF244321}">
                <p14:modId xmlns:p14="http://schemas.microsoft.com/office/powerpoint/2010/main" val="2674966935"/>
              </p:ext>
            </p:extLst>
          </p:nvPr>
        </p:nvGraphicFramePr>
        <p:xfrm>
          <a:off x="4555946" y="4899855"/>
          <a:ext cx="4225360" cy="16417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9" name="Diagram 48">
            <a:extLst>
              <a:ext uri="{FF2B5EF4-FFF2-40B4-BE49-F238E27FC236}">
                <a16:creationId xmlns:a16="http://schemas.microsoft.com/office/drawing/2014/main" id="{DD14ADEF-75E7-413A-A30F-8D404EF85F5A}"/>
              </a:ext>
            </a:extLst>
          </p:cNvPr>
          <p:cNvGraphicFramePr/>
          <p:nvPr>
            <p:extLst>
              <p:ext uri="{D42A27DB-BD31-4B8C-83A1-F6EECF244321}">
                <p14:modId xmlns:p14="http://schemas.microsoft.com/office/powerpoint/2010/main" val="467115219"/>
              </p:ext>
            </p:extLst>
          </p:nvPr>
        </p:nvGraphicFramePr>
        <p:xfrm>
          <a:off x="8880638" y="1035488"/>
          <a:ext cx="2796171" cy="158251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Diagram 6">
            <a:extLst>
              <a:ext uri="{FF2B5EF4-FFF2-40B4-BE49-F238E27FC236}">
                <a16:creationId xmlns:a16="http://schemas.microsoft.com/office/drawing/2014/main" id="{38BDB1FC-B979-4C27-891F-F625B6C18772}"/>
              </a:ext>
            </a:extLst>
          </p:cNvPr>
          <p:cNvGraphicFramePr/>
          <p:nvPr>
            <p:extLst>
              <p:ext uri="{D42A27DB-BD31-4B8C-83A1-F6EECF244321}">
                <p14:modId xmlns:p14="http://schemas.microsoft.com/office/powerpoint/2010/main" val="2532576304"/>
              </p:ext>
            </p:extLst>
          </p:nvPr>
        </p:nvGraphicFramePr>
        <p:xfrm>
          <a:off x="3324948" y="5010187"/>
          <a:ext cx="1608387" cy="1531390"/>
        </p:xfrm>
        <a:graphic>
          <a:graphicData uri="http://schemas.openxmlformats.org/drawingml/2006/chart">
            <c:chart xmlns:c="http://schemas.openxmlformats.org/drawingml/2006/chart" xmlns:r="http://schemas.openxmlformats.org/officeDocument/2006/relationships" r:id="rId6"/>
          </a:graphicData>
        </a:graphic>
      </p:graphicFrame>
      <p:sp>
        <p:nvSpPr>
          <p:cNvPr id="41" name="Téglalap 40">
            <a:extLst>
              <a:ext uri="{FF2B5EF4-FFF2-40B4-BE49-F238E27FC236}">
                <a16:creationId xmlns:a16="http://schemas.microsoft.com/office/drawing/2014/main" id="{5165D7FF-B806-4FE3-B115-F964D6FBA37C}"/>
              </a:ext>
            </a:extLst>
          </p:cNvPr>
          <p:cNvSpPr/>
          <p:nvPr/>
        </p:nvSpPr>
        <p:spPr>
          <a:xfrm>
            <a:off x="10462705" y="2249943"/>
            <a:ext cx="335755" cy="17095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500" dirty="0">
                <a:solidFill>
                  <a:srgbClr val="004A50"/>
                </a:solidFill>
                <a:latin typeface="Verdana" panose="020B0604030504040204" pitchFamily="34" charset="0"/>
                <a:ea typeface="Verdana" panose="020B0604030504040204" pitchFamily="34" charset="0"/>
              </a:rPr>
              <a:t>***</a:t>
            </a:r>
            <a:endParaRPr lang="en-GB" sz="500" dirty="0">
              <a:solidFill>
                <a:srgbClr val="FFFFFF"/>
              </a:solidFill>
              <a:latin typeface="Verdana" panose="020B0604030504040204" pitchFamily="34" charset="0"/>
              <a:ea typeface="Verdana" panose="020B0604030504040204" pitchFamily="34" charset="0"/>
            </a:endParaRPr>
          </a:p>
        </p:txBody>
      </p:sp>
      <p:sp>
        <p:nvSpPr>
          <p:cNvPr id="44" name="Téglalap 43">
            <a:extLst>
              <a:ext uri="{FF2B5EF4-FFF2-40B4-BE49-F238E27FC236}">
                <a16:creationId xmlns:a16="http://schemas.microsoft.com/office/drawing/2014/main" id="{5165D7FF-B806-4FE3-B115-F964D6FBA37C}"/>
              </a:ext>
            </a:extLst>
          </p:cNvPr>
          <p:cNvSpPr/>
          <p:nvPr/>
        </p:nvSpPr>
        <p:spPr>
          <a:xfrm>
            <a:off x="11196511" y="2301405"/>
            <a:ext cx="335755" cy="170957"/>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500" dirty="0">
                <a:solidFill>
                  <a:srgbClr val="004A50"/>
                </a:solidFill>
                <a:latin typeface="Verdana" panose="020B0604030504040204" pitchFamily="34" charset="0"/>
                <a:ea typeface="Verdana" panose="020B0604030504040204" pitchFamily="34" charset="0"/>
              </a:rPr>
              <a:t>***</a:t>
            </a:r>
            <a:endParaRPr lang="en-GB" sz="500" dirty="0">
              <a:solidFill>
                <a:srgbClr val="FFFFFF"/>
              </a:solidFill>
              <a:latin typeface="Verdana" panose="020B0604030504040204" pitchFamily="34" charset="0"/>
              <a:ea typeface="Verdana" panose="020B0604030504040204" pitchFamily="34" charset="0"/>
            </a:endParaRPr>
          </a:p>
        </p:txBody>
      </p:sp>
      <p:sp>
        <p:nvSpPr>
          <p:cNvPr id="2" name="Téglalap 1">
            <a:extLst>
              <a:ext uri="{FF2B5EF4-FFF2-40B4-BE49-F238E27FC236}">
                <a16:creationId xmlns:a16="http://schemas.microsoft.com/office/drawing/2014/main" id="{0B82D110-5461-46AC-B021-EA6FA62B3F18}"/>
              </a:ext>
            </a:extLst>
          </p:cNvPr>
          <p:cNvSpPr/>
          <p:nvPr/>
        </p:nvSpPr>
        <p:spPr>
          <a:xfrm>
            <a:off x="3318675" y="3041312"/>
            <a:ext cx="5472435" cy="1690772"/>
          </a:xfrm>
          <a:prstGeom prst="rect">
            <a:avLst/>
          </a:prstGeom>
          <a:noFill/>
          <a:ln>
            <a:solidFill>
              <a:srgbClr val="00A1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Téglalap 46">
            <a:extLst>
              <a:ext uri="{FF2B5EF4-FFF2-40B4-BE49-F238E27FC236}">
                <a16:creationId xmlns:a16="http://schemas.microsoft.com/office/drawing/2014/main" id="{12586BFE-2917-4320-B1BC-476C18186D89}"/>
              </a:ext>
            </a:extLst>
          </p:cNvPr>
          <p:cNvSpPr/>
          <p:nvPr/>
        </p:nvSpPr>
        <p:spPr>
          <a:xfrm>
            <a:off x="3315109" y="4926228"/>
            <a:ext cx="5472435" cy="1599878"/>
          </a:xfrm>
          <a:prstGeom prst="rect">
            <a:avLst/>
          </a:prstGeom>
          <a:noFill/>
          <a:ln>
            <a:solidFill>
              <a:srgbClr val="00A1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Téglalap 49">
            <a:extLst>
              <a:ext uri="{FF2B5EF4-FFF2-40B4-BE49-F238E27FC236}">
                <a16:creationId xmlns:a16="http://schemas.microsoft.com/office/drawing/2014/main" id="{7F50D3CE-838A-429F-9F1B-1AB2AEF6B8D4}"/>
              </a:ext>
            </a:extLst>
          </p:cNvPr>
          <p:cNvSpPr/>
          <p:nvPr/>
        </p:nvSpPr>
        <p:spPr>
          <a:xfrm>
            <a:off x="8914065" y="1088020"/>
            <a:ext cx="2716076" cy="1513487"/>
          </a:xfrm>
          <a:prstGeom prst="rect">
            <a:avLst/>
          </a:prstGeom>
          <a:noFill/>
          <a:ln>
            <a:solidFill>
              <a:srgbClr val="00A1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04465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agila szinek">
    <a:dk1>
      <a:srgbClr val="FFFFFF"/>
    </a:dk1>
    <a:lt1>
      <a:srgbClr val="FFFFFF"/>
    </a:lt1>
    <a:dk2>
      <a:srgbClr val="C18092"/>
    </a:dk2>
    <a:lt2>
      <a:srgbClr val="FFC843"/>
    </a:lt2>
    <a:accent1>
      <a:srgbClr val="75C8C6"/>
    </a:accent1>
    <a:accent2>
      <a:srgbClr val="00AFAA"/>
    </a:accent2>
    <a:accent3>
      <a:srgbClr val="00737B"/>
    </a:accent3>
    <a:accent4>
      <a:srgbClr val="004A50"/>
    </a:accent4>
    <a:accent5>
      <a:srgbClr val="EE3E80"/>
    </a:accent5>
    <a:accent6>
      <a:srgbClr val="8EB74F"/>
    </a:accent6>
    <a:hlink>
      <a:srgbClr val="003366"/>
    </a:hlink>
    <a:folHlink>
      <a:srgbClr val="CC99FF"/>
    </a:folHlink>
  </a:clrScheme>
  <a:fontScheme name="GOTham">
    <a:majorFont>
      <a:latin typeface="Gotham Book"/>
      <a:ea typeface=""/>
      <a:cs typeface=""/>
    </a:majorFont>
    <a:minorFont>
      <a:latin typeface="Gotham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Reagila szinek">
    <a:dk1>
      <a:srgbClr val="FFFFFF"/>
    </a:dk1>
    <a:lt1>
      <a:srgbClr val="FFFFFF"/>
    </a:lt1>
    <a:dk2>
      <a:srgbClr val="C18092"/>
    </a:dk2>
    <a:lt2>
      <a:srgbClr val="FFC843"/>
    </a:lt2>
    <a:accent1>
      <a:srgbClr val="75C8C6"/>
    </a:accent1>
    <a:accent2>
      <a:srgbClr val="00AFAA"/>
    </a:accent2>
    <a:accent3>
      <a:srgbClr val="00737B"/>
    </a:accent3>
    <a:accent4>
      <a:srgbClr val="004A50"/>
    </a:accent4>
    <a:accent5>
      <a:srgbClr val="EE3E80"/>
    </a:accent5>
    <a:accent6>
      <a:srgbClr val="8EB74F"/>
    </a:accent6>
    <a:hlink>
      <a:srgbClr val="003366"/>
    </a:hlink>
    <a:folHlink>
      <a:srgbClr val="CC99FF"/>
    </a:folHlink>
  </a:clrScheme>
  <a:fontScheme name="GOTham">
    <a:majorFont>
      <a:latin typeface="Gotham Book"/>
      <a:ea typeface=""/>
      <a:cs typeface=""/>
    </a:majorFont>
    <a:minorFont>
      <a:latin typeface="Gotham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Reagila szinek">
    <a:dk1>
      <a:srgbClr val="FFFFFF"/>
    </a:dk1>
    <a:lt1>
      <a:srgbClr val="FFFFFF"/>
    </a:lt1>
    <a:dk2>
      <a:srgbClr val="C18092"/>
    </a:dk2>
    <a:lt2>
      <a:srgbClr val="FFC843"/>
    </a:lt2>
    <a:accent1>
      <a:srgbClr val="75C8C6"/>
    </a:accent1>
    <a:accent2>
      <a:srgbClr val="00AFAA"/>
    </a:accent2>
    <a:accent3>
      <a:srgbClr val="00737B"/>
    </a:accent3>
    <a:accent4>
      <a:srgbClr val="004A50"/>
    </a:accent4>
    <a:accent5>
      <a:srgbClr val="EE3E80"/>
    </a:accent5>
    <a:accent6>
      <a:srgbClr val="8EB74F"/>
    </a:accent6>
    <a:hlink>
      <a:srgbClr val="003366"/>
    </a:hlink>
    <a:folHlink>
      <a:srgbClr val="CC99FF"/>
    </a:folHlink>
  </a:clrScheme>
  <a:fontScheme name="GOTham">
    <a:majorFont>
      <a:latin typeface="Gotham Book"/>
      <a:ea typeface=""/>
      <a:cs typeface=""/>
    </a:majorFont>
    <a:minorFont>
      <a:latin typeface="Gotham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218FD048CCFA4FB870AA2D96F3254B" ma:contentTypeVersion="13" ma:contentTypeDescription="Create a new document." ma:contentTypeScope="" ma:versionID="a1d54f0e10c596fafc8e4c95382d89c3">
  <xsd:schema xmlns:xsd="http://www.w3.org/2001/XMLSchema" xmlns:xs="http://www.w3.org/2001/XMLSchema" xmlns:p="http://schemas.microsoft.com/office/2006/metadata/properties" xmlns:ns3="5bb85653-14db-4665-bf9d-24746f2b33a3" xmlns:ns4="60aecf2d-5fb8-404a-b266-14266c37cf2c" targetNamespace="http://schemas.microsoft.com/office/2006/metadata/properties" ma:root="true" ma:fieldsID="d2c889d110ec362d4c05ff24543aea68" ns3:_="" ns4:_="">
    <xsd:import namespace="5bb85653-14db-4665-bf9d-24746f2b33a3"/>
    <xsd:import namespace="60aecf2d-5fb8-404a-b266-14266c37cf2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b85653-14db-4665-bf9d-24746f2b33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aecf2d-5fb8-404a-b266-14266c37cf2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8218B8-B7C0-40D9-B08F-97E4F02E4F0B}">
  <ds:schemaRefs>
    <ds:schemaRef ds:uri="http://schemas.microsoft.com/sharepoint/v3/contenttype/forms"/>
  </ds:schemaRefs>
</ds:datastoreItem>
</file>

<file path=customXml/itemProps2.xml><?xml version="1.0" encoding="utf-8"?>
<ds:datastoreItem xmlns:ds="http://schemas.openxmlformats.org/officeDocument/2006/customXml" ds:itemID="{D65F5AB8-5FCC-4848-B27A-486ED562E2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b85653-14db-4665-bf9d-24746f2b33a3"/>
    <ds:schemaRef ds:uri="60aecf2d-5fb8-404a-b266-14266c37cf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17445-74A2-4A8B-AF06-7DF3F47E4B1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1774</TotalTime>
  <Words>950</Words>
  <Application>Microsoft Office PowerPoint</Application>
  <PresentationFormat>Szélesvásznú</PresentationFormat>
  <Paragraphs>67</Paragraphs>
  <Slides>1</Slides>
  <Notes>0</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vt:i4>
      </vt:variant>
    </vt:vector>
  </HeadingPairs>
  <TitlesOfParts>
    <vt:vector size="8" baseType="lpstr">
      <vt:lpstr>Arial</vt:lpstr>
      <vt:lpstr>Calibri</vt:lpstr>
      <vt:lpstr>Calibri Light</vt:lpstr>
      <vt:lpstr>Gotham Book</vt:lpstr>
      <vt:lpstr>Verdana</vt:lpstr>
      <vt:lpstr>Wingdings</vt:lpstr>
      <vt:lpstr>Office Theme</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Dombi Zsófia Borbála</dc:creator>
  <cp:lastModifiedBy>Csehi Réka</cp:lastModifiedBy>
  <cp:revision>49</cp:revision>
  <dcterms:created xsi:type="dcterms:W3CDTF">2021-01-20T17:45:41Z</dcterms:created>
  <dcterms:modified xsi:type="dcterms:W3CDTF">2021-06-25T10:43:08Z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0x01010021218FD048CCFA4FB870AA2D96F3254B</vt:lpwstr>
  </property>
</Properties>
</file>